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92" r:id="rId5"/>
  </p:sldMasterIdLst>
  <p:notesMasterIdLst>
    <p:notesMasterId r:id="rId29"/>
  </p:notesMasterIdLst>
  <p:sldIdLst>
    <p:sldId id="5323" r:id="rId6"/>
    <p:sldId id="5321" r:id="rId7"/>
    <p:sldId id="5322" r:id="rId8"/>
    <p:sldId id="5333" r:id="rId9"/>
    <p:sldId id="5318" r:id="rId10"/>
    <p:sldId id="5301" r:id="rId11"/>
    <p:sldId id="5304" r:id="rId12"/>
    <p:sldId id="5319" r:id="rId13"/>
    <p:sldId id="5305" r:id="rId14"/>
    <p:sldId id="5306" r:id="rId15"/>
    <p:sldId id="5320" r:id="rId16"/>
    <p:sldId id="5309" r:id="rId17"/>
    <p:sldId id="5307" r:id="rId18"/>
    <p:sldId id="5308" r:id="rId19"/>
    <p:sldId id="5332" r:id="rId20"/>
    <p:sldId id="5324" r:id="rId21"/>
    <p:sldId id="5325" r:id="rId22"/>
    <p:sldId id="5326" r:id="rId23"/>
    <p:sldId id="5327" r:id="rId24"/>
    <p:sldId id="5328" r:id="rId25"/>
    <p:sldId id="5329" r:id="rId26"/>
    <p:sldId id="5330" r:id="rId27"/>
    <p:sldId id="5331" r:id="rId28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00B050"/>
    <a:srgbClr val="0000FF"/>
    <a:srgbClr val="663300"/>
    <a:srgbClr val="996600"/>
    <a:srgbClr val="FBE5D5"/>
    <a:srgbClr val="FFC000"/>
    <a:srgbClr val="92D050"/>
    <a:srgbClr val="DE752D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18" autoAdjust="0"/>
    <p:restoredTop sz="94660"/>
  </p:normalViewPr>
  <p:slideViewPr>
    <p:cSldViewPr snapToGrid="0">
      <p:cViewPr varScale="1">
        <p:scale>
          <a:sx n="68" d="100"/>
          <a:sy n="68" d="100"/>
        </p:scale>
        <p:origin x="67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notesViewPr>
    <p:cSldViewPr snapToGrid="0">
      <p:cViewPr varScale="1">
        <p:scale>
          <a:sx n="47" d="100"/>
          <a:sy n="47" d="100"/>
        </p:scale>
        <p:origin x="2916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hdphoto4.wdp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jpg>
</file>

<file path=ppt/media/image52.jpg>
</file>

<file path=ppt/media/image53.jpg>
</file>

<file path=ppt/media/image54.jpg>
</file>

<file path=ppt/media/image57.jpeg>
</file>

<file path=ppt/media/image58.jpeg>
</file>

<file path=ppt/media/image59.jpeg>
</file>

<file path=ppt/media/image6.png>
</file>

<file path=ppt/media/image60.jpeg>
</file>

<file path=ppt/media/image61.jpeg>
</file>

<file path=ppt/media/image62.jpg>
</file>

<file path=ppt/media/image63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4" y="3"/>
            <a:ext cx="2945659" cy="498055"/>
          </a:xfrm>
          <a:prstGeom prst="rect">
            <a:avLst/>
          </a:prstGeom>
        </p:spPr>
        <p:txBody>
          <a:bodyPr vert="horz" lIns="90380" tIns="45190" rIns="90380" bIns="4519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7" y="3"/>
            <a:ext cx="2945659" cy="498055"/>
          </a:xfrm>
          <a:prstGeom prst="rect">
            <a:avLst/>
          </a:prstGeom>
        </p:spPr>
        <p:txBody>
          <a:bodyPr vert="horz" lIns="90380" tIns="45190" rIns="90380" bIns="45190" rtlCol="0"/>
          <a:lstStyle>
            <a:lvl1pPr algn="r">
              <a:defRPr sz="1200"/>
            </a:lvl1pPr>
          </a:lstStyle>
          <a:p>
            <a:fld id="{9AEA080D-FE3C-4BA9-B925-F30AE9F630F2}" type="datetimeFigureOut">
              <a:rPr lang="en-US" smtClean="0"/>
              <a:t>5/5/2023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7038" y="1243013"/>
            <a:ext cx="5943600" cy="33448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380" tIns="45190" rIns="90380" bIns="4519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9" y="4777196"/>
            <a:ext cx="5438140" cy="3908614"/>
          </a:xfrm>
          <a:prstGeom prst="rect">
            <a:avLst/>
          </a:prstGeom>
        </p:spPr>
        <p:txBody>
          <a:bodyPr vert="horz" lIns="90380" tIns="45190" rIns="90380" bIns="4519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4" y="9428589"/>
            <a:ext cx="2945659" cy="498055"/>
          </a:xfrm>
          <a:prstGeom prst="rect">
            <a:avLst/>
          </a:prstGeom>
        </p:spPr>
        <p:txBody>
          <a:bodyPr vert="horz" lIns="90380" tIns="45190" rIns="90380" bIns="4519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7" y="9428589"/>
            <a:ext cx="2945659" cy="498055"/>
          </a:xfrm>
          <a:prstGeom prst="rect">
            <a:avLst/>
          </a:prstGeom>
        </p:spPr>
        <p:txBody>
          <a:bodyPr vert="horz" lIns="90380" tIns="45190" rIns="90380" bIns="45190" rtlCol="0" anchor="b"/>
          <a:lstStyle>
            <a:lvl1pPr algn="r">
              <a:defRPr sz="1200"/>
            </a:lvl1pPr>
          </a:lstStyle>
          <a:p>
            <a:fld id="{28412112-B4AD-4774-96A2-8DA22CA02E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563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473291">
              <a:defRPr/>
            </a:pPr>
            <a:fld id="{2995CEC8-E234-4F20-82D0-DF9AE33489E4}" type="slidenum">
              <a:rPr lang="en-US" sz="2100">
                <a:solidFill>
                  <a:prstClr val="black"/>
                </a:solidFill>
                <a:latin typeface="Calibri"/>
              </a:rPr>
              <a:pPr defTabSz="1473291">
                <a:defRPr/>
              </a:pPr>
              <a:t>2</a:t>
            </a:fld>
            <a:endParaRPr lang="en-US" sz="210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5449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473291">
              <a:defRPr/>
            </a:pPr>
            <a:fld id="{2995CEC8-E234-4F20-82D0-DF9AE33489E4}" type="slidenum">
              <a:rPr lang="en-US" sz="2100">
                <a:solidFill>
                  <a:prstClr val="black"/>
                </a:solidFill>
                <a:latin typeface="Calibri"/>
              </a:rPr>
              <a:pPr defTabSz="1473291">
                <a:defRPr/>
              </a:pPr>
              <a:t>3</a:t>
            </a:fld>
            <a:endParaRPr lang="en-US" sz="210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334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473291">
              <a:defRPr/>
            </a:pPr>
            <a:fld id="{2995CEC8-E234-4F20-82D0-DF9AE33489E4}" type="slidenum">
              <a:rPr lang="en-US" sz="2100">
                <a:solidFill>
                  <a:prstClr val="black"/>
                </a:solidFill>
                <a:latin typeface="Calibri"/>
              </a:rPr>
              <a:pPr defTabSz="1473291">
                <a:defRPr/>
              </a:pPr>
              <a:t>6</a:t>
            </a:fld>
            <a:endParaRPr lang="en-US" sz="210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2930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473291">
              <a:defRPr/>
            </a:pPr>
            <a:fld id="{2995CEC8-E234-4F20-82D0-DF9AE33489E4}" type="slidenum">
              <a:rPr lang="en-US" sz="2100">
                <a:solidFill>
                  <a:prstClr val="black"/>
                </a:solidFill>
                <a:latin typeface="Calibri"/>
              </a:rPr>
              <a:pPr defTabSz="1473291">
                <a:defRPr/>
              </a:pPr>
              <a:t>7</a:t>
            </a:fld>
            <a:endParaRPr lang="en-US" sz="210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6707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473291">
              <a:defRPr/>
            </a:pPr>
            <a:fld id="{2995CEC8-E234-4F20-82D0-DF9AE33489E4}" type="slidenum">
              <a:rPr lang="en-US" sz="2100">
                <a:solidFill>
                  <a:prstClr val="black"/>
                </a:solidFill>
                <a:latin typeface="Calibri"/>
              </a:rPr>
              <a:pPr defTabSz="1473291">
                <a:defRPr/>
              </a:pPr>
              <a:t>8</a:t>
            </a:fld>
            <a:endParaRPr lang="en-US" sz="210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5208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473291">
              <a:defRPr/>
            </a:pPr>
            <a:fld id="{2995CEC8-E234-4F20-82D0-DF9AE33489E4}" type="slidenum">
              <a:rPr lang="en-US" sz="2100">
                <a:solidFill>
                  <a:prstClr val="black"/>
                </a:solidFill>
                <a:latin typeface="Calibri"/>
              </a:rPr>
              <a:pPr defTabSz="1473291">
                <a:defRPr/>
              </a:pPr>
              <a:t>11</a:t>
            </a:fld>
            <a:endParaRPr lang="en-US" sz="210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8094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1377">
              <a:defRPr/>
            </a:pPr>
            <a:fld id="{2995CEC8-E234-4F20-82D0-DF9AE33489E4}" type="slidenum">
              <a:rPr lang="en-US" sz="1300">
                <a:solidFill>
                  <a:prstClr val="black"/>
                </a:solidFill>
                <a:latin typeface="Calibri"/>
              </a:rPr>
              <a:pPr defTabSz="911377">
                <a:defRPr/>
              </a:pPr>
              <a:t>13</a:t>
            </a:fld>
            <a:endParaRPr lang="en-US" sz="130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350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71341"/>
            <a:ext cx="9144000" cy="1938092"/>
          </a:xfrm>
        </p:spPr>
        <p:txBody>
          <a:bodyPr anchor="b">
            <a:normAutofit/>
          </a:bodyPr>
          <a:lstStyle>
            <a:lvl1pPr algn="ctr">
              <a:defRPr sz="4267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568"/>
            <a:ext cx="9144000" cy="1655233"/>
          </a:xfrm>
        </p:spPr>
        <p:txBody>
          <a:bodyPr>
            <a:normAutofit/>
          </a:bodyPr>
          <a:lstStyle>
            <a:lvl1pPr marL="0" indent="0" algn="ctr">
              <a:buNone/>
              <a:defRPr sz="2133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461001"/>
            <a:ext cx="2743200" cy="366183"/>
          </a:xfrm>
        </p:spPr>
        <p:txBody>
          <a:bodyPr/>
          <a:lstStyle/>
          <a:p>
            <a:fld id="{5F8D5CDB-6D2A-41C8-855F-DBB6660B927D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5461001"/>
            <a:ext cx="2743200" cy="366183"/>
          </a:xfrm>
        </p:spPr>
        <p:txBody>
          <a:bodyPr/>
          <a:lstStyle/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8113985" y="267217"/>
            <a:ext cx="3818468" cy="792111"/>
            <a:chOff x="2863850" y="3078163"/>
            <a:chExt cx="3413126" cy="708026"/>
          </a:xfrm>
        </p:grpSpPr>
        <p:grpSp>
          <p:nvGrpSpPr>
            <p:cNvPr id="8" name="Group 7"/>
            <p:cNvGrpSpPr/>
            <p:nvPr/>
          </p:nvGrpSpPr>
          <p:grpSpPr>
            <a:xfrm>
              <a:off x="4357688" y="3630613"/>
              <a:ext cx="1919288" cy="155576"/>
              <a:chOff x="4357688" y="3630613"/>
              <a:chExt cx="1919288" cy="155576"/>
            </a:xfrm>
          </p:grpSpPr>
          <p:sp>
            <p:nvSpPr>
              <p:cNvPr id="24" name="Freeform 7"/>
              <p:cNvSpPr>
                <a:spLocks noEditPoints="1"/>
              </p:cNvSpPr>
              <p:nvPr/>
            </p:nvSpPr>
            <p:spPr bwMode="auto">
              <a:xfrm>
                <a:off x="4357688" y="3630613"/>
                <a:ext cx="109538" cy="125413"/>
              </a:xfrm>
              <a:custGeom>
                <a:avLst/>
                <a:gdLst>
                  <a:gd name="T0" fmla="*/ 24 w 69"/>
                  <a:gd name="T1" fmla="*/ 50 h 79"/>
                  <a:gd name="T2" fmla="*/ 33 w 69"/>
                  <a:gd name="T3" fmla="*/ 22 h 79"/>
                  <a:gd name="T4" fmla="*/ 43 w 69"/>
                  <a:gd name="T5" fmla="*/ 50 h 79"/>
                  <a:gd name="T6" fmla="*/ 24 w 69"/>
                  <a:gd name="T7" fmla="*/ 50 h 79"/>
                  <a:gd name="T8" fmla="*/ 40 w 69"/>
                  <a:gd name="T9" fmla="*/ 0 h 79"/>
                  <a:gd name="T10" fmla="*/ 28 w 69"/>
                  <a:gd name="T11" fmla="*/ 0 h 79"/>
                  <a:gd name="T12" fmla="*/ 0 w 69"/>
                  <a:gd name="T13" fmla="*/ 79 h 79"/>
                  <a:gd name="T14" fmla="*/ 14 w 69"/>
                  <a:gd name="T15" fmla="*/ 79 h 79"/>
                  <a:gd name="T16" fmla="*/ 19 w 69"/>
                  <a:gd name="T17" fmla="*/ 65 h 79"/>
                  <a:gd name="T18" fmla="*/ 47 w 69"/>
                  <a:gd name="T19" fmla="*/ 65 h 79"/>
                  <a:gd name="T20" fmla="*/ 52 w 69"/>
                  <a:gd name="T21" fmla="*/ 79 h 79"/>
                  <a:gd name="T22" fmla="*/ 69 w 69"/>
                  <a:gd name="T23" fmla="*/ 79 h 79"/>
                  <a:gd name="T24" fmla="*/ 40 w 69"/>
                  <a:gd name="T25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79">
                    <a:moveTo>
                      <a:pt x="24" y="50"/>
                    </a:moveTo>
                    <a:lnTo>
                      <a:pt x="33" y="22"/>
                    </a:lnTo>
                    <a:lnTo>
                      <a:pt x="43" y="50"/>
                    </a:lnTo>
                    <a:lnTo>
                      <a:pt x="24" y="50"/>
                    </a:lnTo>
                    <a:close/>
                    <a:moveTo>
                      <a:pt x="40" y="0"/>
                    </a:moveTo>
                    <a:lnTo>
                      <a:pt x="28" y="0"/>
                    </a:lnTo>
                    <a:lnTo>
                      <a:pt x="0" y="79"/>
                    </a:lnTo>
                    <a:lnTo>
                      <a:pt x="14" y="79"/>
                    </a:lnTo>
                    <a:lnTo>
                      <a:pt x="19" y="65"/>
                    </a:lnTo>
                    <a:lnTo>
                      <a:pt x="47" y="65"/>
                    </a:lnTo>
                    <a:lnTo>
                      <a:pt x="52" y="79"/>
                    </a:lnTo>
                    <a:lnTo>
                      <a:pt x="69" y="79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5" name="Freeform 8"/>
              <p:cNvSpPr>
                <a:spLocks noEditPoints="1"/>
              </p:cNvSpPr>
              <p:nvPr/>
            </p:nvSpPr>
            <p:spPr bwMode="auto">
              <a:xfrm>
                <a:off x="4473575" y="3660776"/>
                <a:ext cx="76200" cy="95250"/>
              </a:xfrm>
              <a:custGeom>
                <a:avLst/>
                <a:gdLst>
                  <a:gd name="T0" fmla="*/ 13 w 20"/>
                  <a:gd name="T1" fmla="*/ 18 h 25"/>
                  <a:gd name="T2" fmla="*/ 9 w 20"/>
                  <a:gd name="T3" fmla="*/ 20 h 25"/>
                  <a:gd name="T4" fmla="*/ 5 w 20"/>
                  <a:gd name="T5" fmla="*/ 17 h 25"/>
                  <a:gd name="T6" fmla="*/ 9 w 20"/>
                  <a:gd name="T7" fmla="*/ 14 h 25"/>
                  <a:gd name="T8" fmla="*/ 13 w 20"/>
                  <a:gd name="T9" fmla="*/ 14 h 25"/>
                  <a:gd name="T10" fmla="*/ 13 w 20"/>
                  <a:gd name="T11" fmla="*/ 16 h 25"/>
                  <a:gd name="T12" fmla="*/ 13 w 20"/>
                  <a:gd name="T13" fmla="*/ 18 h 25"/>
                  <a:gd name="T14" fmla="*/ 20 w 20"/>
                  <a:gd name="T15" fmla="*/ 9 h 25"/>
                  <a:gd name="T16" fmla="*/ 9 w 20"/>
                  <a:gd name="T17" fmla="*/ 0 h 25"/>
                  <a:gd name="T18" fmla="*/ 4 w 20"/>
                  <a:gd name="T19" fmla="*/ 1 h 25"/>
                  <a:gd name="T20" fmla="*/ 1 w 20"/>
                  <a:gd name="T21" fmla="*/ 4 h 25"/>
                  <a:gd name="T22" fmla="*/ 4 w 20"/>
                  <a:gd name="T23" fmla="*/ 7 h 25"/>
                  <a:gd name="T24" fmla="*/ 9 w 20"/>
                  <a:gd name="T25" fmla="*/ 5 h 25"/>
                  <a:gd name="T26" fmla="*/ 13 w 20"/>
                  <a:gd name="T27" fmla="*/ 9 h 25"/>
                  <a:gd name="T28" fmla="*/ 13 w 20"/>
                  <a:gd name="T29" fmla="*/ 10 h 25"/>
                  <a:gd name="T30" fmla="*/ 8 w 20"/>
                  <a:gd name="T31" fmla="*/ 10 h 25"/>
                  <a:gd name="T32" fmla="*/ 2 w 20"/>
                  <a:gd name="T33" fmla="*/ 12 h 25"/>
                  <a:gd name="T34" fmla="*/ 0 w 20"/>
                  <a:gd name="T35" fmla="*/ 17 h 25"/>
                  <a:gd name="T36" fmla="*/ 2 w 20"/>
                  <a:gd name="T37" fmla="*/ 23 h 25"/>
                  <a:gd name="T38" fmla="*/ 8 w 20"/>
                  <a:gd name="T39" fmla="*/ 25 h 25"/>
                  <a:gd name="T40" fmla="*/ 14 w 20"/>
                  <a:gd name="T41" fmla="*/ 22 h 25"/>
                  <a:gd name="T42" fmla="*/ 14 w 20"/>
                  <a:gd name="T43" fmla="*/ 25 h 25"/>
                  <a:gd name="T44" fmla="*/ 20 w 20"/>
                  <a:gd name="T45" fmla="*/ 25 h 25"/>
                  <a:gd name="T46" fmla="*/ 20 w 20"/>
                  <a:gd name="T4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25">
                    <a:moveTo>
                      <a:pt x="13" y="18"/>
                    </a:moveTo>
                    <a:cubicBezTo>
                      <a:pt x="12" y="19"/>
                      <a:pt x="11" y="20"/>
                      <a:pt x="9" y="20"/>
                    </a:cubicBezTo>
                    <a:cubicBezTo>
                      <a:pt x="7" y="20"/>
                      <a:pt x="5" y="19"/>
                      <a:pt x="5" y="17"/>
                    </a:cubicBezTo>
                    <a:cubicBezTo>
                      <a:pt x="5" y="15"/>
                      <a:pt x="7" y="14"/>
                      <a:pt x="9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7"/>
                      <a:pt x="13" y="18"/>
                      <a:pt x="13" y="18"/>
                    </a:cubicBezTo>
                    <a:moveTo>
                      <a:pt x="20" y="9"/>
                    </a:moveTo>
                    <a:cubicBezTo>
                      <a:pt x="20" y="3"/>
                      <a:pt x="16" y="0"/>
                      <a:pt x="9" y="0"/>
                    </a:cubicBezTo>
                    <a:cubicBezTo>
                      <a:pt x="7" y="0"/>
                      <a:pt x="6" y="0"/>
                      <a:pt x="4" y="1"/>
                    </a:cubicBezTo>
                    <a:cubicBezTo>
                      <a:pt x="3" y="1"/>
                      <a:pt x="2" y="2"/>
                      <a:pt x="1" y="4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6"/>
                      <a:pt x="7" y="5"/>
                      <a:pt x="9" y="5"/>
                    </a:cubicBezTo>
                    <a:cubicBezTo>
                      <a:pt x="12" y="5"/>
                      <a:pt x="13" y="7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5" y="10"/>
                      <a:pt x="3" y="11"/>
                      <a:pt x="2" y="12"/>
                    </a:cubicBezTo>
                    <a:cubicBezTo>
                      <a:pt x="0" y="14"/>
                      <a:pt x="0" y="15"/>
                      <a:pt x="0" y="17"/>
                    </a:cubicBezTo>
                    <a:cubicBezTo>
                      <a:pt x="0" y="19"/>
                      <a:pt x="0" y="21"/>
                      <a:pt x="2" y="23"/>
                    </a:cubicBezTo>
                    <a:cubicBezTo>
                      <a:pt x="3" y="24"/>
                      <a:pt x="5" y="25"/>
                      <a:pt x="8" y="25"/>
                    </a:cubicBezTo>
                    <a:cubicBezTo>
                      <a:pt x="10" y="25"/>
                      <a:pt x="12" y="24"/>
                      <a:pt x="14" y="22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20" y="25"/>
                      <a:pt x="20" y="25"/>
                      <a:pt x="20" y="25"/>
                    </a:cubicBezTo>
                    <a:lnTo>
                      <a:pt x="20" y="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6" name="Freeform 9"/>
              <p:cNvSpPr>
                <a:spLocks noEditPoints="1"/>
              </p:cNvSpPr>
              <p:nvPr/>
            </p:nvSpPr>
            <p:spPr bwMode="auto">
              <a:xfrm>
                <a:off x="4572000" y="3660776"/>
                <a:ext cx="74613" cy="125413"/>
              </a:xfrm>
              <a:custGeom>
                <a:avLst/>
                <a:gdLst>
                  <a:gd name="T0" fmla="*/ 14 w 20"/>
                  <a:gd name="T1" fmla="*/ 17 h 33"/>
                  <a:gd name="T2" fmla="*/ 10 w 20"/>
                  <a:gd name="T3" fmla="*/ 19 h 33"/>
                  <a:gd name="T4" fmla="*/ 6 w 20"/>
                  <a:gd name="T5" fmla="*/ 17 h 33"/>
                  <a:gd name="T6" fmla="*/ 6 w 20"/>
                  <a:gd name="T7" fmla="*/ 13 h 33"/>
                  <a:gd name="T8" fmla="*/ 6 w 20"/>
                  <a:gd name="T9" fmla="*/ 8 h 33"/>
                  <a:gd name="T10" fmla="*/ 10 w 20"/>
                  <a:gd name="T11" fmla="*/ 6 h 33"/>
                  <a:gd name="T12" fmla="*/ 14 w 20"/>
                  <a:gd name="T13" fmla="*/ 8 h 33"/>
                  <a:gd name="T14" fmla="*/ 14 w 20"/>
                  <a:gd name="T15" fmla="*/ 13 h 33"/>
                  <a:gd name="T16" fmla="*/ 14 w 20"/>
                  <a:gd name="T17" fmla="*/ 17 h 33"/>
                  <a:gd name="T18" fmla="*/ 20 w 20"/>
                  <a:gd name="T19" fmla="*/ 7 h 33"/>
                  <a:gd name="T20" fmla="*/ 18 w 20"/>
                  <a:gd name="T21" fmla="*/ 2 h 33"/>
                  <a:gd name="T22" fmla="*/ 12 w 20"/>
                  <a:gd name="T23" fmla="*/ 0 h 33"/>
                  <a:gd name="T24" fmla="*/ 6 w 20"/>
                  <a:gd name="T25" fmla="*/ 3 h 33"/>
                  <a:gd name="T26" fmla="*/ 6 w 20"/>
                  <a:gd name="T27" fmla="*/ 0 h 33"/>
                  <a:gd name="T28" fmla="*/ 0 w 20"/>
                  <a:gd name="T29" fmla="*/ 0 h 33"/>
                  <a:gd name="T30" fmla="*/ 0 w 20"/>
                  <a:gd name="T31" fmla="*/ 33 h 33"/>
                  <a:gd name="T32" fmla="*/ 6 w 20"/>
                  <a:gd name="T33" fmla="*/ 33 h 33"/>
                  <a:gd name="T34" fmla="*/ 6 w 20"/>
                  <a:gd name="T35" fmla="*/ 22 h 33"/>
                  <a:gd name="T36" fmla="*/ 12 w 20"/>
                  <a:gd name="T37" fmla="*/ 25 h 33"/>
                  <a:gd name="T38" fmla="*/ 18 w 20"/>
                  <a:gd name="T39" fmla="*/ 23 h 33"/>
                  <a:gd name="T40" fmla="*/ 20 w 20"/>
                  <a:gd name="T41" fmla="*/ 18 h 33"/>
                  <a:gd name="T42" fmla="*/ 20 w 20"/>
                  <a:gd name="T43" fmla="*/ 13 h 33"/>
                  <a:gd name="T44" fmla="*/ 20 w 20"/>
                  <a:gd name="T45" fmla="*/ 7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" h="33">
                    <a:moveTo>
                      <a:pt x="14" y="17"/>
                    </a:moveTo>
                    <a:cubicBezTo>
                      <a:pt x="13" y="19"/>
                      <a:pt x="12" y="19"/>
                      <a:pt x="10" y="19"/>
                    </a:cubicBezTo>
                    <a:cubicBezTo>
                      <a:pt x="8" y="19"/>
                      <a:pt x="7" y="19"/>
                      <a:pt x="6" y="17"/>
                    </a:cubicBezTo>
                    <a:cubicBezTo>
                      <a:pt x="6" y="16"/>
                      <a:pt x="6" y="15"/>
                      <a:pt x="6" y="13"/>
                    </a:cubicBezTo>
                    <a:cubicBezTo>
                      <a:pt x="6" y="10"/>
                      <a:pt x="6" y="9"/>
                      <a:pt x="6" y="8"/>
                    </a:cubicBezTo>
                    <a:cubicBezTo>
                      <a:pt x="7" y="6"/>
                      <a:pt x="8" y="6"/>
                      <a:pt x="10" y="6"/>
                    </a:cubicBezTo>
                    <a:cubicBezTo>
                      <a:pt x="12" y="6"/>
                      <a:pt x="13" y="6"/>
                      <a:pt x="14" y="8"/>
                    </a:cubicBezTo>
                    <a:cubicBezTo>
                      <a:pt x="14" y="9"/>
                      <a:pt x="14" y="10"/>
                      <a:pt x="14" y="13"/>
                    </a:cubicBezTo>
                    <a:cubicBezTo>
                      <a:pt x="14" y="15"/>
                      <a:pt x="14" y="16"/>
                      <a:pt x="14" y="17"/>
                    </a:cubicBezTo>
                    <a:moveTo>
                      <a:pt x="20" y="7"/>
                    </a:moveTo>
                    <a:cubicBezTo>
                      <a:pt x="19" y="5"/>
                      <a:pt x="19" y="3"/>
                      <a:pt x="18" y="2"/>
                    </a:cubicBezTo>
                    <a:cubicBezTo>
                      <a:pt x="16" y="1"/>
                      <a:pt x="14" y="0"/>
                      <a:pt x="12" y="0"/>
                    </a:cubicBezTo>
                    <a:cubicBezTo>
                      <a:pt x="9" y="0"/>
                      <a:pt x="7" y="1"/>
                      <a:pt x="6" y="3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4"/>
                      <a:pt x="9" y="25"/>
                      <a:pt x="12" y="25"/>
                    </a:cubicBezTo>
                    <a:cubicBezTo>
                      <a:pt x="14" y="25"/>
                      <a:pt x="16" y="24"/>
                      <a:pt x="18" y="23"/>
                    </a:cubicBezTo>
                    <a:cubicBezTo>
                      <a:pt x="19" y="22"/>
                      <a:pt x="19" y="20"/>
                      <a:pt x="20" y="18"/>
                    </a:cubicBezTo>
                    <a:cubicBezTo>
                      <a:pt x="20" y="17"/>
                      <a:pt x="20" y="15"/>
                      <a:pt x="20" y="13"/>
                    </a:cubicBezTo>
                    <a:cubicBezTo>
                      <a:pt x="20" y="10"/>
                      <a:pt x="20" y="8"/>
                      <a:pt x="20" y="7"/>
                    </a:cubicBezTo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7" name="Freeform 10"/>
              <p:cNvSpPr>
                <a:spLocks/>
              </p:cNvSpPr>
              <p:nvPr/>
            </p:nvSpPr>
            <p:spPr bwMode="auto">
              <a:xfrm>
                <a:off x="4670425" y="3630613"/>
                <a:ext cx="82550" cy="125413"/>
              </a:xfrm>
              <a:custGeom>
                <a:avLst/>
                <a:gdLst>
                  <a:gd name="T0" fmla="*/ 52 w 52"/>
                  <a:gd name="T1" fmla="*/ 79 h 79"/>
                  <a:gd name="T2" fmla="*/ 33 w 52"/>
                  <a:gd name="T3" fmla="*/ 79 h 79"/>
                  <a:gd name="T4" fmla="*/ 19 w 52"/>
                  <a:gd name="T5" fmla="*/ 55 h 79"/>
                  <a:gd name="T6" fmla="*/ 14 w 52"/>
                  <a:gd name="T7" fmla="*/ 60 h 79"/>
                  <a:gd name="T8" fmla="*/ 14 w 52"/>
                  <a:gd name="T9" fmla="*/ 79 h 79"/>
                  <a:gd name="T10" fmla="*/ 0 w 52"/>
                  <a:gd name="T11" fmla="*/ 79 h 79"/>
                  <a:gd name="T12" fmla="*/ 0 w 52"/>
                  <a:gd name="T13" fmla="*/ 0 h 79"/>
                  <a:gd name="T14" fmla="*/ 14 w 52"/>
                  <a:gd name="T15" fmla="*/ 0 h 79"/>
                  <a:gd name="T16" fmla="*/ 14 w 52"/>
                  <a:gd name="T17" fmla="*/ 43 h 79"/>
                  <a:gd name="T18" fmla="*/ 33 w 52"/>
                  <a:gd name="T19" fmla="*/ 19 h 79"/>
                  <a:gd name="T20" fmla="*/ 49 w 52"/>
                  <a:gd name="T21" fmla="*/ 19 h 79"/>
                  <a:gd name="T22" fmla="*/ 28 w 52"/>
                  <a:gd name="T23" fmla="*/ 43 h 79"/>
                  <a:gd name="T24" fmla="*/ 52 w 52"/>
                  <a:gd name="T25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79">
                    <a:moveTo>
                      <a:pt x="52" y="79"/>
                    </a:moveTo>
                    <a:lnTo>
                      <a:pt x="33" y="79"/>
                    </a:lnTo>
                    <a:lnTo>
                      <a:pt x="19" y="55"/>
                    </a:lnTo>
                    <a:lnTo>
                      <a:pt x="14" y="60"/>
                    </a:lnTo>
                    <a:lnTo>
                      <a:pt x="14" y="79"/>
                    </a:lnTo>
                    <a:lnTo>
                      <a:pt x="0" y="79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43"/>
                    </a:lnTo>
                    <a:lnTo>
                      <a:pt x="33" y="19"/>
                    </a:lnTo>
                    <a:lnTo>
                      <a:pt x="49" y="19"/>
                    </a:lnTo>
                    <a:lnTo>
                      <a:pt x="28" y="43"/>
                    </a:lnTo>
                    <a:lnTo>
                      <a:pt x="52" y="7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8" name="Freeform 11"/>
              <p:cNvSpPr>
                <a:spLocks noEditPoints="1"/>
              </p:cNvSpPr>
              <p:nvPr/>
            </p:nvSpPr>
            <p:spPr bwMode="auto">
              <a:xfrm>
                <a:off x="4767263" y="3630613"/>
                <a:ext cx="23813" cy="125413"/>
              </a:xfrm>
              <a:custGeom>
                <a:avLst/>
                <a:gdLst>
                  <a:gd name="T0" fmla="*/ 15 w 15"/>
                  <a:gd name="T1" fmla="*/ 10 h 79"/>
                  <a:gd name="T2" fmla="*/ 0 w 15"/>
                  <a:gd name="T3" fmla="*/ 10 h 79"/>
                  <a:gd name="T4" fmla="*/ 0 w 15"/>
                  <a:gd name="T5" fmla="*/ 0 h 79"/>
                  <a:gd name="T6" fmla="*/ 15 w 15"/>
                  <a:gd name="T7" fmla="*/ 0 h 79"/>
                  <a:gd name="T8" fmla="*/ 15 w 15"/>
                  <a:gd name="T9" fmla="*/ 10 h 79"/>
                  <a:gd name="T10" fmla="*/ 15 w 15"/>
                  <a:gd name="T11" fmla="*/ 79 h 79"/>
                  <a:gd name="T12" fmla="*/ 0 w 15"/>
                  <a:gd name="T13" fmla="*/ 79 h 79"/>
                  <a:gd name="T14" fmla="*/ 0 w 15"/>
                  <a:gd name="T15" fmla="*/ 19 h 79"/>
                  <a:gd name="T16" fmla="*/ 15 w 15"/>
                  <a:gd name="T17" fmla="*/ 19 h 79"/>
                  <a:gd name="T18" fmla="*/ 15 w 15"/>
                  <a:gd name="T19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79">
                    <a:moveTo>
                      <a:pt x="15" y="10"/>
                    </a:moveTo>
                    <a:lnTo>
                      <a:pt x="0" y="10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10"/>
                    </a:lnTo>
                    <a:close/>
                    <a:moveTo>
                      <a:pt x="15" y="79"/>
                    </a:moveTo>
                    <a:lnTo>
                      <a:pt x="0" y="79"/>
                    </a:lnTo>
                    <a:lnTo>
                      <a:pt x="0" y="19"/>
                    </a:lnTo>
                    <a:lnTo>
                      <a:pt x="15" y="19"/>
                    </a:lnTo>
                    <a:lnTo>
                      <a:pt x="15" y="7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9" name="Freeform 12"/>
              <p:cNvSpPr>
                <a:spLocks/>
              </p:cNvSpPr>
              <p:nvPr/>
            </p:nvSpPr>
            <p:spPr bwMode="auto">
              <a:xfrm>
                <a:off x="4843463" y="3630613"/>
                <a:ext cx="74613" cy="125413"/>
              </a:xfrm>
              <a:custGeom>
                <a:avLst/>
                <a:gdLst>
                  <a:gd name="T0" fmla="*/ 20 w 20"/>
                  <a:gd name="T1" fmla="*/ 22 h 33"/>
                  <a:gd name="T2" fmla="*/ 17 w 20"/>
                  <a:gd name="T3" fmla="*/ 30 h 33"/>
                  <a:gd name="T4" fmla="*/ 8 w 20"/>
                  <a:gd name="T5" fmla="*/ 33 h 33"/>
                  <a:gd name="T6" fmla="*/ 0 w 20"/>
                  <a:gd name="T7" fmla="*/ 29 h 33"/>
                  <a:gd name="T8" fmla="*/ 4 w 20"/>
                  <a:gd name="T9" fmla="*/ 25 h 33"/>
                  <a:gd name="T10" fmla="*/ 8 w 20"/>
                  <a:gd name="T11" fmla="*/ 27 h 33"/>
                  <a:gd name="T12" fmla="*/ 14 w 20"/>
                  <a:gd name="T13" fmla="*/ 22 h 33"/>
                  <a:gd name="T14" fmla="*/ 14 w 20"/>
                  <a:gd name="T15" fmla="*/ 0 h 33"/>
                  <a:gd name="T16" fmla="*/ 20 w 20"/>
                  <a:gd name="T17" fmla="*/ 0 h 33"/>
                  <a:gd name="T18" fmla="*/ 20 w 20"/>
                  <a:gd name="T19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33">
                    <a:moveTo>
                      <a:pt x="20" y="22"/>
                    </a:moveTo>
                    <a:cubicBezTo>
                      <a:pt x="20" y="25"/>
                      <a:pt x="19" y="28"/>
                      <a:pt x="17" y="30"/>
                    </a:cubicBezTo>
                    <a:cubicBezTo>
                      <a:pt x="14" y="32"/>
                      <a:pt x="12" y="33"/>
                      <a:pt x="8" y="33"/>
                    </a:cubicBezTo>
                    <a:cubicBezTo>
                      <a:pt x="5" y="33"/>
                      <a:pt x="2" y="32"/>
                      <a:pt x="0" y="29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5" y="27"/>
                      <a:pt x="7" y="27"/>
                      <a:pt x="8" y="27"/>
                    </a:cubicBezTo>
                    <a:cubicBezTo>
                      <a:pt x="12" y="27"/>
                      <a:pt x="14" y="25"/>
                      <a:pt x="14" y="22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20" y="2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0" name="Freeform 13"/>
              <p:cNvSpPr>
                <a:spLocks noEditPoints="1"/>
              </p:cNvSpPr>
              <p:nvPr/>
            </p:nvSpPr>
            <p:spPr bwMode="auto">
              <a:xfrm>
                <a:off x="4940300" y="3660776"/>
                <a:ext cx="79375" cy="95250"/>
              </a:xfrm>
              <a:custGeom>
                <a:avLst/>
                <a:gdLst>
                  <a:gd name="T0" fmla="*/ 5 w 21"/>
                  <a:gd name="T1" fmla="*/ 10 h 25"/>
                  <a:gd name="T2" fmla="*/ 6 w 21"/>
                  <a:gd name="T3" fmla="*/ 8 h 25"/>
                  <a:gd name="T4" fmla="*/ 10 w 21"/>
                  <a:gd name="T5" fmla="*/ 5 h 25"/>
                  <a:gd name="T6" fmla="*/ 14 w 21"/>
                  <a:gd name="T7" fmla="*/ 8 h 25"/>
                  <a:gd name="T8" fmla="*/ 15 w 21"/>
                  <a:gd name="T9" fmla="*/ 10 h 25"/>
                  <a:gd name="T10" fmla="*/ 5 w 21"/>
                  <a:gd name="T11" fmla="*/ 10 h 25"/>
                  <a:gd name="T12" fmla="*/ 21 w 21"/>
                  <a:gd name="T13" fmla="*/ 12 h 25"/>
                  <a:gd name="T14" fmla="*/ 18 w 21"/>
                  <a:gd name="T15" fmla="*/ 4 h 25"/>
                  <a:gd name="T16" fmla="*/ 10 w 21"/>
                  <a:gd name="T17" fmla="*/ 0 h 25"/>
                  <a:gd name="T18" fmla="*/ 2 w 21"/>
                  <a:gd name="T19" fmla="*/ 3 h 25"/>
                  <a:gd name="T20" fmla="*/ 0 w 21"/>
                  <a:gd name="T21" fmla="*/ 13 h 25"/>
                  <a:gd name="T22" fmla="*/ 11 w 21"/>
                  <a:gd name="T23" fmla="*/ 25 h 25"/>
                  <a:gd name="T24" fmla="*/ 16 w 21"/>
                  <a:gd name="T25" fmla="*/ 24 h 25"/>
                  <a:gd name="T26" fmla="*/ 20 w 21"/>
                  <a:gd name="T27" fmla="*/ 21 h 25"/>
                  <a:gd name="T28" fmla="*/ 16 w 21"/>
                  <a:gd name="T29" fmla="*/ 18 h 25"/>
                  <a:gd name="T30" fmla="*/ 11 w 21"/>
                  <a:gd name="T31" fmla="*/ 20 h 25"/>
                  <a:gd name="T32" fmla="*/ 7 w 21"/>
                  <a:gd name="T33" fmla="*/ 18 h 25"/>
                  <a:gd name="T34" fmla="*/ 5 w 21"/>
                  <a:gd name="T35" fmla="*/ 14 h 25"/>
                  <a:gd name="T36" fmla="*/ 21 w 21"/>
                  <a:gd name="T37" fmla="*/ 14 h 25"/>
                  <a:gd name="T38" fmla="*/ 21 w 21"/>
                  <a:gd name="T3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" h="25">
                    <a:moveTo>
                      <a:pt x="5" y="10"/>
                    </a:moveTo>
                    <a:cubicBezTo>
                      <a:pt x="5" y="9"/>
                      <a:pt x="6" y="8"/>
                      <a:pt x="6" y="8"/>
                    </a:cubicBezTo>
                    <a:cubicBezTo>
                      <a:pt x="7" y="6"/>
                      <a:pt x="8" y="5"/>
                      <a:pt x="10" y="5"/>
                    </a:cubicBezTo>
                    <a:cubicBezTo>
                      <a:pt x="12" y="5"/>
                      <a:pt x="13" y="6"/>
                      <a:pt x="14" y="8"/>
                    </a:cubicBezTo>
                    <a:cubicBezTo>
                      <a:pt x="14" y="8"/>
                      <a:pt x="15" y="9"/>
                      <a:pt x="15" y="10"/>
                    </a:cubicBezTo>
                    <a:lnTo>
                      <a:pt x="5" y="10"/>
                    </a:lnTo>
                    <a:close/>
                    <a:moveTo>
                      <a:pt x="21" y="12"/>
                    </a:moveTo>
                    <a:cubicBezTo>
                      <a:pt x="21" y="8"/>
                      <a:pt x="20" y="6"/>
                      <a:pt x="18" y="4"/>
                    </a:cubicBezTo>
                    <a:cubicBezTo>
                      <a:pt x="16" y="1"/>
                      <a:pt x="13" y="0"/>
                      <a:pt x="10" y="0"/>
                    </a:cubicBezTo>
                    <a:cubicBezTo>
                      <a:pt x="7" y="0"/>
                      <a:pt x="4" y="1"/>
                      <a:pt x="2" y="3"/>
                    </a:cubicBezTo>
                    <a:cubicBezTo>
                      <a:pt x="0" y="6"/>
                      <a:pt x="0" y="9"/>
                      <a:pt x="0" y="13"/>
                    </a:cubicBezTo>
                    <a:cubicBezTo>
                      <a:pt x="0" y="21"/>
                      <a:pt x="3" y="25"/>
                      <a:pt x="11" y="25"/>
                    </a:cubicBezTo>
                    <a:cubicBezTo>
                      <a:pt x="13" y="25"/>
                      <a:pt x="14" y="25"/>
                      <a:pt x="16" y="24"/>
                    </a:cubicBezTo>
                    <a:cubicBezTo>
                      <a:pt x="17" y="23"/>
                      <a:pt x="18" y="22"/>
                      <a:pt x="20" y="21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9"/>
                      <a:pt x="13" y="20"/>
                      <a:pt x="11" y="20"/>
                    </a:cubicBezTo>
                    <a:cubicBezTo>
                      <a:pt x="9" y="20"/>
                      <a:pt x="8" y="19"/>
                      <a:pt x="7" y="18"/>
                    </a:cubicBezTo>
                    <a:cubicBezTo>
                      <a:pt x="6" y="17"/>
                      <a:pt x="5" y="16"/>
                      <a:pt x="5" y="14"/>
                    </a:cubicBezTo>
                    <a:cubicBezTo>
                      <a:pt x="21" y="14"/>
                      <a:pt x="21" y="14"/>
                      <a:pt x="21" y="14"/>
                    </a:cubicBezTo>
                    <a:lnTo>
                      <a:pt x="21" y="1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1" name="Freeform 14"/>
              <p:cNvSpPr>
                <a:spLocks noEditPoints="1"/>
              </p:cNvSpPr>
              <p:nvPr/>
            </p:nvSpPr>
            <p:spPr bwMode="auto">
              <a:xfrm>
                <a:off x="5035550" y="3660776"/>
                <a:ext cx="77788" cy="95250"/>
              </a:xfrm>
              <a:custGeom>
                <a:avLst/>
                <a:gdLst>
                  <a:gd name="T0" fmla="*/ 6 w 21"/>
                  <a:gd name="T1" fmla="*/ 10 h 25"/>
                  <a:gd name="T2" fmla="*/ 6 w 21"/>
                  <a:gd name="T3" fmla="*/ 8 h 25"/>
                  <a:gd name="T4" fmla="*/ 10 w 21"/>
                  <a:gd name="T5" fmla="*/ 5 h 25"/>
                  <a:gd name="T6" fmla="*/ 14 w 21"/>
                  <a:gd name="T7" fmla="*/ 8 h 25"/>
                  <a:gd name="T8" fmla="*/ 15 w 21"/>
                  <a:gd name="T9" fmla="*/ 10 h 25"/>
                  <a:gd name="T10" fmla="*/ 6 w 21"/>
                  <a:gd name="T11" fmla="*/ 10 h 25"/>
                  <a:gd name="T12" fmla="*/ 21 w 21"/>
                  <a:gd name="T13" fmla="*/ 12 h 25"/>
                  <a:gd name="T14" fmla="*/ 18 w 21"/>
                  <a:gd name="T15" fmla="*/ 4 h 25"/>
                  <a:gd name="T16" fmla="*/ 10 w 21"/>
                  <a:gd name="T17" fmla="*/ 0 h 25"/>
                  <a:gd name="T18" fmla="*/ 3 w 21"/>
                  <a:gd name="T19" fmla="*/ 3 h 25"/>
                  <a:gd name="T20" fmla="*/ 0 w 21"/>
                  <a:gd name="T21" fmla="*/ 13 h 25"/>
                  <a:gd name="T22" fmla="*/ 11 w 21"/>
                  <a:gd name="T23" fmla="*/ 25 h 25"/>
                  <a:gd name="T24" fmla="*/ 16 w 21"/>
                  <a:gd name="T25" fmla="*/ 24 h 25"/>
                  <a:gd name="T26" fmla="*/ 20 w 21"/>
                  <a:gd name="T27" fmla="*/ 21 h 25"/>
                  <a:gd name="T28" fmla="*/ 16 w 21"/>
                  <a:gd name="T29" fmla="*/ 18 h 25"/>
                  <a:gd name="T30" fmla="*/ 11 w 21"/>
                  <a:gd name="T31" fmla="*/ 20 h 25"/>
                  <a:gd name="T32" fmla="*/ 7 w 21"/>
                  <a:gd name="T33" fmla="*/ 18 h 25"/>
                  <a:gd name="T34" fmla="*/ 6 w 21"/>
                  <a:gd name="T35" fmla="*/ 14 h 25"/>
                  <a:gd name="T36" fmla="*/ 21 w 21"/>
                  <a:gd name="T37" fmla="*/ 14 h 25"/>
                  <a:gd name="T38" fmla="*/ 21 w 21"/>
                  <a:gd name="T3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" h="25">
                    <a:moveTo>
                      <a:pt x="6" y="10"/>
                    </a:moveTo>
                    <a:cubicBezTo>
                      <a:pt x="6" y="9"/>
                      <a:pt x="6" y="8"/>
                      <a:pt x="6" y="8"/>
                    </a:cubicBezTo>
                    <a:cubicBezTo>
                      <a:pt x="7" y="6"/>
                      <a:pt x="8" y="5"/>
                      <a:pt x="10" y="5"/>
                    </a:cubicBezTo>
                    <a:cubicBezTo>
                      <a:pt x="12" y="5"/>
                      <a:pt x="14" y="6"/>
                      <a:pt x="14" y="8"/>
                    </a:cubicBezTo>
                    <a:cubicBezTo>
                      <a:pt x="15" y="8"/>
                      <a:pt x="15" y="9"/>
                      <a:pt x="15" y="10"/>
                    </a:cubicBezTo>
                    <a:lnTo>
                      <a:pt x="6" y="10"/>
                    </a:lnTo>
                    <a:close/>
                    <a:moveTo>
                      <a:pt x="21" y="12"/>
                    </a:moveTo>
                    <a:cubicBezTo>
                      <a:pt x="21" y="8"/>
                      <a:pt x="20" y="6"/>
                      <a:pt x="18" y="4"/>
                    </a:cubicBezTo>
                    <a:cubicBezTo>
                      <a:pt x="16" y="1"/>
                      <a:pt x="14" y="0"/>
                      <a:pt x="10" y="0"/>
                    </a:cubicBezTo>
                    <a:cubicBezTo>
                      <a:pt x="7" y="0"/>
                      <a:pt x="5" y="1"/>
                      <a:pt x="3" y="3"/>
                    </a:cubicBezTo>
                    <a:cubicBezTo>
                      <a:pt x="1" y="6"/>
                      <a:pt x="0" y="9"/>
                      <a:pt x="0" y="13"/>
                    </a:cubicBezTo>
                    <a:cubicBezTo>
                      <a:pt x="0" y="21"/>
                      <a:pt x="4" y="25"/>
                      <a:pt x="11" y="25"/>
                    </a:cubicBezTo>
                    <a:cubicBezTo>
                      <a:pt x="13" y="25"/>
                      <a:pt x="15" y="25"/>
                      <a:pt x="16" y="24"/>
                    </a:cubicBezTo>
                    <a:cubicBezTo>
                      <a:pt x="17" y="23"/>
                      <a:pt x="19" y="22"/>
                      <a:pt x="20" y="21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9"/>
                      <a:pt x="13" y="20"/>
                      <a:pt x="11" y="20"/>
                    </a:cubicBezTo>
                    <a:cubicBezTo>
                      <a:pt x="9" y="20"/>
                      <a:pt x="8" y="19"/>
                      <a:pt x="7" y="18"/>
                    </a:cubicBezTo>
                    <a:cubicBezTo>
                      <a:pt x="6" y="17"/>
                      <a:pt x="6" y="16"/>
                      <a:pt x="6" y="14"/>
                    </a:cubicBezTo>
                    <a:cubicBezTo>
                      <a:pt x="21" y="14"/>
                      <a:pt x="21" y="14"/>
                      <a:pt x="21" y="14"/>
                    </a:cubicBezTo>
                    <a:lnTo>
                      <a:pt x="21" y="1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2" name="Freeform 15"/>
              <p:cNvSpPr>
                <a:spLocks/>
              </p:cNvSpPr>
              <p:nvPr/>
            </p:nvSpPr>
            <p:spPr bwMode="auto">
              <a:xfrm>
                <a:off x="5126038" y="3638551"/>
                <a:ext cx="47625" cy="117475"/>
              </a:xfrm>
              <a:custGeom>
                <a:avLst/>
                <a:gdLst>
                  <a:gd name="T0" fmla="*/ 13 w 13"/>
                  <a:gd name="T1" fmla="*/ 31 h 31"/>
                  <a:gd name="T2" fmla="*/ 10 w 13"/>
                  <a:gd name="T3" fmla="*/ 31 h 31"/>
                  <a:gd name="T4" fmla="*/ 5 w 13"/>
                  <a:gd name="T5" fmla="*/ 28 h 31"/>
                  <a:gd name="T6" fmla="*/ 3 w 13"/>
                  <a:gd name="T7" fmla="*/ 24 h 31"/>
                  <a:gd name="T8" fmla="*/ 3 w 13"/>
                  <a:gd name="T9" fmla="*/ 12 h 31"/>
                  <a:gd name="T10" fmla="*/ 0 w 13"/>
                  <a:gd name="T11" fmla="*/ 12 h 31"/>
                  <a:gd name="T12" fmla="*/ 0 w 13"/>
                  <a:gd name="T13" fmla="*/ 7 h 31"/>
                  <a:gd name="T14" fmla="*/ 3 w 13"/>
                  <a:gd name="T15" fmla="*/ 7 h 31"/>
                  <a:gd name="T16" fmla="*/ 3 w 13"/>
                  <a:gd name="T17" fmla="*/ 0 h 31"/>
                  <a:gd name="T18" fmla="*/ 9 w 13"/>
                  <a:gd name="T19" fmla="*/ 0 h 31"/>
                  <a:gd name="T20" fmla="*/ 9 w 13"/>
                  <a:gd name="T21" fmla="*/ 7 h 31"/>
                  <a:gd name="T22" fmla="*/ 13 w 13"/>
                  <a:gd name="T23" fmla="*/ 7 h 31"/>
                  <a:gd name="T24" fmla="*/ 13 w 13"/>
                  <a:gd name="T25" fmla="*/ 12 h 31"/>
                  <a:gd name="T26" fmla="*/ 9 w 13"/>
                  <a:gd name="T27" fmla="*/ 12 h 31"/>
                  <a:gd name="T28" fmla="*/ 9 w 13"/>
                  <a:gd name="T29" fmla="*/ 23 h 31"/>
                  <a:gd name="T30" fmla="*/ 11 w 13"/>
                  <a:gd name="T31" fmla="*/ 25 h 31"/>
                  <a:gd name="T32" fmla="*/ 13 w 13"/>
                  <a:gd name="T33" fmla="*/ 25 h 31"/>
                  <a:gd name="T34" fmla="*/ 13 w 13"/>
                  <a:gd name="T35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31">
                    <a:moveTo>
                      <a:pt x="13" y="31"/>
                    </a:moveTo>
                    <a:cubicBezTo>
                      <a:pt x="10" y="31"/>
                      <a:pt x="10" y="31"/>
                      <a:pt x="10" y="31"/>
                    </a:cubicBezTo>
                    <a:cubicBezTo>
                      <a:pt x="8" y="31"/>
                      <a:pt x="6" y="30"/>
                      <a:pt x="5" y="28"/>
                    </a:cubicBezTo>
                    <a:cubicBezTo>
                      <a:pt x="3" y="27"/>
                      <a:pt x="3" y="26"/>
                      <a:pt x="3" y="24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3" y="25"/>
                      <a:pt x="13" y="25"/>
                      <a:pt x="13" y="25"/>
                    </a:cubicBezTo>
                    <a:lnTo>
                      <a:pt x="13" y="31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3" name="Rectangle 16"/>
              <p:cNvSpPr>
                <a:spLocks noChangeArrowheads="1"/>
              </p:cNvSpPr>
              <p:nvPr/>
            </p:nvSpPr>
            <p:spPr bwMode="auto">
              <a:xfrm>
                <a:off x="5192713" y="3729038"/>
                <a:ext cx="26988" cy="26988"/>
              </a:xfrm>
              <a:prstGeom prst="rect">
                <a:avLst/>
              </a:pr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4" name="Freeform 17"/>
              <p:cNvSpPr>
                <a:spLocks/>
              </p:cNvSpPr>
              <p:nvPr/>
            </p:nvSpPr>
            <p:spPr bwMode="auto">
              <a:xfrm>
                <a:off x="5287963" y="3630613"/>
                <a:ext cx="88900" cy="125413"/>
              </a:xfrm>
              <a:custGeom>
                <a:avLst/>
                <a:gdLst>
                  <a:gd name="T0" fmla="*/ 56 w 56"/>
                  <a:gd name="T1" fmla="*/ 79 h 79"/>
                  <a:gd name="T2" fmla="*/ 42 w 56"/>
                  <a:gd name="T3" fmla="*/ 79 h 79"/>
                  <a:gd name="T4" fmla="*/ 42 w 56"/>
                  <a:gd name="T5" fmla="*/ 46 h 79"/>
                  <a:gd name="T6" fmla="*/ 14 w 56"/>
                  <a:gd name="T7" fmla="*/ 46 h 79"/>
                  <a:gd name="T8" fmla="*/ 14 w 56"/>
                  <a:gd name="T9" fmla="*/ 79 h 79"/>
                  <a:gd name="T10" fmla="*/ 0 w 56"/>
                  <a:gd name="T11" fmla="*/ 79 h 79"/>
                  <a:gd name="T12" fmla="*/ 0 w 56"/>
                  <a:gd name="T13" fmla="*/ 0 h 79"/>
                  <a:gd name="T14" fmla="*/ 14 w 56"/>
                  <a:gd name="T15" fmla="*/ 0 h 79"/>
                  <a:gd name="T16" fmla="*/ 14 w 56"/>
                  <a:gd name="T17" fmla="*/ 31 h 79"/>
                  <a:gd name="T18" fmla="*/ 42 w 56"/>
                  <a:gd name="T19" fmla="*/ 31 h 79"/>
                  <a:gd name="T20" fmla="*/ 42 w 56"/>
                  <a:gd name="T21" fmla="*/ 0 h 79"/>
                  <a:gd name="T22" fmla="*/ 56 w 56"/>
                  <a:gd name="T23" fmla="*/ 0 h 79"/>
                  <a:gd name="T24" fmla="*/ 56 w 56"/>
                  <a:gd name="T25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79">
                    <a:moveTo>
                      <a:pt x="56" y="79"/>
                    </a:moveTo>
                    <a:lnTo>
                      <a:pt x="42" y="79"/>
                    </a:lnTo>
                    <a:lnTo>
                      <a:pt x="42" y="46"/>
                    </a:lnTo>
                    <a:lnTo>
                      <a:pt x="14" y="46"/>
                    </a:lnTo>
                    <a:lnTo>
                      <a:pt x="14" y="79"/>
                    </a:lnTo>
                    <a:lnTo>
                      <a:pt x="0" y="79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31"/>
                    </a:lnTo>
                    <a:lnTo>
                      <a:pt x="42" y="31"/>
                    </a:lnTo>
                    <a:lnTo>
                      <a:pt x="42" y="0"/>
                    </a:lnTo>
                    <a:lnTo>
                      <a:pt x="56" y="0"/>
                    </a:lnTo>
                    <a:lnTo>
                      <a:pt x="56" y="7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5" name="Freeform 18"/>
              <p:cNvSpPr>
                <a:spLocks noEditPoints="1"/>
              </p:cNvSpPr>
              <p:nvPr/>
            </p:nvSpPr>
            <p:spPr bwMode="auto">
              <a:xfrm>
                <a:off x="5395913" y="3660776"/>
                <a:ext cx="76200" cy="95250"/>
              </a:xfrm>
              <a:custGeom>
                <a:avLst/>
                <a:gdLst>
                  <a:gd name="T0" fmla="*/ 14 w 20"/>
                  <a:gd name="T1" fmla="*/ 18 h 25"/>
                  <a:gd name="T2" fmla="*/ 10 w 20"/>
                  <a:gd name="T3" fmla="*/ 20 h 25"/>
                  <a:gd name="T4" fmla="*/ 6 w 20"/>
                  <a:gd name="T5" fmla="*/ 17 h 25"/>
                  <a:gd name="T6" fmla="*/ 10 w 20"/>
                  <a:gd name="T7" fmla="*/ 14 h 25"/>
                  <a:gd name="T8" fmla="*/ 14 w 20"/>
                  <a:gd name="T9" fmla="*/ 14 h 25"/>
                  <a:gd name="T10" fmla="*/ 14 w 20"/>
                  <a:gd name="T11" fmla="*/ 16 h 25"/>
                  <a:gd name="T12" fmla="*/ 14 w 20"/>
                  <a:gd name="T13" fmla="*/ 18 h 25"/>
                  <a:gd name="T14" fmla="*/ 20 w 20"/>
                  <a:gd name="T15" fmla="*/ 9 h 25"/>
                  <a:gd name="T16" fmla="*/ 10 w 20"/>
                  <a:gd name="T17" fmla="*/ 0 h 25"/>
                  <a:gd name="T18" fmla="*/ 5 w 20"/>
                  <a:gd name="T19" fmla="*/ 1 h 25"/>
                  <a:gd name="T20" fmla="*/ 1 w 20"/>
                  <a:gd name="T21" fmla="*/ 4 h 25"/>
                  <a:gd name="T22" fmla="*/ 5 w 20"/>
                  <a:gd name="T23" fmla="*/ 7 h 25"/>
                  <a:gd name="T24" fmla="*/ 10 w 20"/>
                  <a:gd name="T25" fmla="*/ 5 h 25"/>
                  <a:gd name="T26" fmla="*/ 14 w 20"/>
                  <a:gd name="T27" fmla="*/ 9 h 25"/>
                  <a:gd name="T28" fmla="*/ 14 w 20"/>
                  <a:gd name="T29" fmla="*/ 10 h 25"/>
                  <a:gd name="T30" fmla="*/ 9 w 20"/>
                  <a:gd name="T31" fmla="*/ 10 h 25"/>
                  <a:gd name="T32" fmla="*/ 3 w 20"/>
                  <a:gd name="T33" fmla="*/ 12 h 25"/>
                  <a:gd name="T34" fmla="*/ 0 w 20"/>
                  <a:gd name="T35" fmla="*/ 17 h 25"/>
                  <a:gd name="T36" fmla="*/ 3 w 20"/>
                  <a:gd name="T37" fmla="*/ 23 h 25"/>
                  <a:gd name="T38" fmla="*/ 9 w 20"/>
                  <a:gd name="T39" fmla="*/ 25 h 25"/>
                  <a:gd name="T40" fmla="*/ 15 w 20"/>
                  <a:gd name="T41" fmla="*/ 22 h 25"/>
                  <a:gd name="T42" fmla="*/ 15 w 20"/>
                  <a:gd name="T43" fmla="*/ 25 h 25"/>
                  <a:gd name="T44" fmla="*/ 20 w 20"/>
                  <a:gd name="T45" fmla="*/ 25 h 25"/>
                  <a:gd name="T46" fmla="*/ 20 w 20"/>
                  <a:gd name="T4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25">
                    <a:moveTo>
                      <a:pt x="14" y="18"/>
                    </a:moveTo>
                    <a:cubicBezTo>
                      <a:pt x="13" y="19"/>
                      <a:pt x="12" y="20"/>
                      <a:pt x="10" y="20"/>
                    </a:cubicBezTo>
                    <a:cubicBezTo>
                      <a:pt x="7" y="20"/>
                      <a:pt x="6" y="19"/>
                      <a:pt x="6" y="17"/>
                    </a:cubicBezTo>
                    <a:cubicBezTo>
                      <a:pt x="6" y="15"/>
                      <a:pt x="7" y="14"/>
                      <a:pt x="10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7"/>
                      <a:pt x="14" y="18"/>
                      <a:pt x="14" y="18"/>
                    </a:cubicBezTo>
                    <a:moveTo>
                      <a:pt x="20" y="9"/>
                    </a:moveTo>
                    <a:cubicBezTo>
                      <a:pt x="20" y="3"/>
                      <a:pt x="17" y="0"/>
                      <a:pt x="10" y="0"/>
                    </a:cubicBezTo>
                    <a:cubicBezTo>
                      <a:pt x="8" y="0"/>
                      <a:pt x="6" y="0"/>
                      <a:pt x="5" y="1"/>
                    </a:cubicBezTo>
                    <a:cubicBezTo>
                      <a:pt x="4" y="1"/>
                      <a:pt x="3" y="2"/>
                      <a:pt x="1" y="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6" y="6"/>
                      <a:pt x="8" y="5"/>
                      <a:pt x="10" y="5"/>
                    </a:cubicBezTo>
                    <a:cubicBezTo>
                      <a:pt x="13" y="5"/>
                      <a:pt x="14" y="7"/>
                      <a:pt x="14" y="9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6" y="10"/>
                      <a:pt x="4" y="11"/>
                      <a:pt x="3" y="12"/>
                    </a:cubicBezTo>
                    <a:cubicBezTo>
                      <a:pt x="1" y="14"/>
                      <a:pt x="0" y="15"/>
                      <a:pt x="0" y="17"/>
                    </a:cubicBezTo>
                    <a:cubicBezTo>
                      <a:pt x="0" y="19"/>
                      <a:pt x="1" y="21"/>
                      <a:pt x="3" y="23"/>
                    </a:cubicBezTo>
                    <a:cubicBezTo>
                      <a:pt x="4" y="24"/>
                      <a:pt x="6" y="25"/>
                      <a:pt x="9" y="25"/>
                    </a:cubicBezTo>
                    <a:cubicBezTo>
                      <a:pt x="11" y="25"/>
                      <a:pt x="13" y="24"/>
                      <a:pt x="15" y="22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20" y="25"/>
                      <a:pt x="20" y="25"/>
                      <a:pt x="20" y="25"/>
                    </a:cubicBezTo>
                    <a:lnTo>
                      <a:pt x="20" y="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6" name="Freeform 19"/>
              <p:cNvSpPr>
                <a:spLocks/>
              </p:cNvSpPr>
              <p:nvPr/>
            </p:nvSpPr>
            <p:spPr bwMode="auto">
              <a:xfrm>
                <a:off x="5497513" y="3660776"/>
                <a:ext cx="128588" cy="95250"/>
              </a:xfrm>
              <a:custGeom>
                <a:avLst/>
                <a:gdLst>
                  <a:gd name="T0" fmla="*/ 34 w 34"/>
                  <a:gd name="T1" fmla="*/ 25 h 25"/>
                  <a:gd name="T2" fmla="*/ 28 w 34"/>
                  <a:gd name="T3" fmla="*/ 25 h 25"/>
                  <a:gd name="T4" fmla="*/ 28 w 34"/>
                  <a:gd name="T5" fmla="*/ 10 h 25"/>
                  <a:gd name="T6" fmla="*/ 27 w 34"/>
                  <a:gd name="T7" fmla="*/ 7 h 25"/>
                  <a:gd name="T8" fmla="*/ 24 w 34"/>
                  <a:gd name="T9" fmla="*/ 6 h 25"/>
                  <a:gd name="T10" fmla="*/ 21 w 34"/>
                  <a:gd name="T11" fmla="*/ 7 h 25"/>
                  <a:gd name="T12" fmla="*/ 20 w 34"/>
                  <a:gd name="T13" fmla="*/ 10 h 25"/>
                  <a:gd name="T14" fmla="*/ 20 w 34"/>
                  <a:gd name="T15" fmla="*/ 25 h 25"/>
                  <a:gd name="T16" fmla="*/ 14 w 34"/>
                  <a:gd name="T17" fmla="*/ 25 h 25"/>
                  <a:gd name="T18" fmla="*/ 14 w 34"/>
                  <a:gd name="T19" fmla="*/ 10 h 25"/>
                  <a:gd name="T20" fmla="*/ 13 w 34"/>
                  <a:gd name="T21" fmla="*/ 7 h 25"/>
                  <a:gd name="T22" fmla="*/ 10 w 34"/>
                  <a:gd name="T23" fmla="*/ 6 h 25"/>
                  <a:gd name="T24" fmla="*/ 7 w 34"/>
                  <a:gd name="T25" fmla="*/ 7 h 25"/>
                  <a:gd name="T26" fmla="*/ 6 w 34"/>
                  <a:gd name="T27" fmla="*/ 10 h 25"/>
                  <a:gd name="T28" fmla="*/ 6 w 34"/>
                  <a:gd name="T29" fmla="*/ 25 h 25"/>
                  <a:gd name="T30" fmla="*/ 0 w 34"/>
                  <a:gd name="T31" fmla="*/ 25 h 25"/>
                  <a:gd name="T32" fmla="*/ 0 w 34"/>
                  <a:gd name="T33" fmla="*/ 0 h 25"/>
                  <a:gd name="T34" fmla="*/ 6 w 34"/>
                  <a:gd name="T35" fmla="*/ 0 h 25"/>
                  <a:gd name="T36" fmla="*/ 6 w 34"/>
                  <a:gd name="T37" fmla="*/ 3 h 25"/>
                  <a:gd name="T38" fmla="*/ 12 w 34"/>
                  <a:gd name="T39" fmla="*/ 0 h 25"/>
                  <a:gd name="T40" fmla="*/ 18 w 34"/>
                  <a:gd name="T41" fmla="*/ 3 h 25"/>
                  <a:gd name="T42" fmla="*/ 25 w 34"/>
                  <a:gd name="T43" fmla="*/ 0 h 25"/>
                  <a:gd name="T44" fmla="*/ 31 w 34"/>
                  <a:gd name="T45" fmla="*/ 2 h 25"/>
                  <a:gd name="T46" fmla="*/ 34 w 34"/>
                  <a:gd name="T47" fmla="*/ 9 h 25"/>
                  <a:gd name="T48" fmla="*/ 34 w 34"/>
                  <a:gd name="T4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25">
                    <a:moveTo>
                      <a:pt x="34" y="25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7" y="7"/>
                      <a:pt x="27" y="7"/>
                    </a:cubicBezTo>
                    <a:cubicBezTo>
                      <a:pt x="26" y="6"/>
                      <a:pt x="25" y="6"/>
                      <a:pt x="24" y="6"/>
                    </a:cubicBezTo>
                    <a:cubicBezTo>
                      <a:pt x="23" y="6"/>
                      <a:pt x="22" y="6"/>
                      <a:pt x="21" y="7"/>
                    </a:cubicBezTo>
                    <a:cubicBezTo>
                      <a:pt x="20" y="7"/>
                      <a:pt x="20" y="8"/>
                      <a:pt x="20" y="10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9"/>
                      <a:pt x="13" y="7"/>
                      <a:pt x="13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6"/>
                      <a:pt x="8" y="6"/>
                      <a:pt x="7" y="7"/>
                    </a:cubicBezTo>
                    <a:cubicBezTo>
                      <a:pt x="6" y="7"/>
                      <a:pt x="6" y="9"/>
                      <a:pt x="6" y="10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4" y="0"/>
                      <a:pt x="17" y="1"/>
                      <a:pt x="18" y="3"/>
                    </a:cubicBezTo>
                    <a:cubicBezTo>
                      <a:pt x="20" y="1"/>
                      <a:pt x="22" y="0"/>
                      <a:pt x="25" y="0"/>
                    </a:cubicBezTo>
                    <a:cubicBezTo>
                      <a:pt x="28" y="0"/>
                      <a:pt x="30" y="1"/>
                      <a:pt x="31" y="2"/>
                    </a:cubicBezTo>
                    <a:cubicBezTo>
                      <a:pt x="33" y="4"/>
                      <a:pt x="34" y="6"/>
                      <a:pt x="34" y="9"/>
                    </a:cubicBezTo>
                    <a:lnTo>
                      <a:pt x="34" y="25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7" name="Freeform 20"/>
              <p:cNvSpPr>
                <a:spLocks noEditPoints="1"/>
              </p:cNvSpPr>
              <p:nvPr/>
            </p:nvSpPr>
            <p:spPr bwMode="auto">
              <a:xfrm>
                <a:off x="5645150" y="3660776"/>
                <a:ext cx="74613" cy="95250"/>
              </a:xfrm>
              <a:custGeom>
                <a:avLst/>
                <a:gdLst>
                  <a:gd name="T0" fmla="*/ 13 w 20"/>
                  <a:gd name="T1" fmla="*/ 18 h 25"/>
                  <a:gd name="T2" fmla="*/ 9 w 20"/>
                  <a:gd name="T3" fmla="*/ 20 h 25"/>
                  <a:gd name="T4" fmla="*/ 5 w 20"/>
                  <a:gd name="T5" fmla="*/ 17 h 25"/>
                  <a:gd name="T6" fmla="*/ 9 w 20"/>
                  <a:gd name="T7" fmla="*/ 14 h 25"/>
                  <a:gd name="T8" fmla="*/ 14 w 20"/>
                  <a:gd name="T9" fmla="*/ 14 h 25"/>
                  <a:gd name="T10" fmla="*/ 14 w 20"/>
                  <a:gd name="T11" fmla="*/ 16 h 25"/>
                  <a:gd name="T12" fmla="*/ 13 w 20"/>
                  <a:gd name="T13" fmla="*/ 18 h 25"/>
                  <a:gd name="T14" fmla="*/ 20 w 20"/>
                  <a:gd name="T15" fmla="*/ 9 h 25"/>
                  <a:gd name="T16" fmla="*/ 9 w 20"/>
                  <a:gd name="T17" fmla="*/ 0 h 25"/>
                  <a:gd name="T18" fmla="*/ 4 w 20"/>
                  <a:gd name="T19" fmla="*/ 1 h 25"/>
                  <a:gd name="T20" fmla="*/ 1 w 20"/>
                  <a:gd name="T21" fmla="*/ 4 h 25"/>
                  <a:gd name="T22" fmla="*/ 4 w 20"/>
                  <a:gd name="T23" fmla="*/ 7 h 25"/>
                  <a:gd name="T24" fmla="*/ 9 w 20"/>
                  <a:gd name="T25" fmla="*/ 5 h 25"/>
                  <a:gd name="T26" fmla="*/ 14 w 20"/>
                  <a:gd name="T27" fmla="*/ 9 h 25"/>
                  <a:gd name="T28" fmla="*/ 14 w 20"/>
                  <a:gd name="T29" fmla="*/ 10 h 25"/>
                  <a:gd name="T30" fmla="*/ 8 w 20"/>
                  <a:gd name="T31" fmla="*/ 10 h 25"/>
                  <a:gd name="T32" fmla="*/ 2 w 20"/>
                  <a:gd name="T33" fmla="*/ 12 h 25"/>
                  <a:gd name="T34" fmla="*/ 0 w 20"/>
                  <a:gd name="T35" fmla="*/ 17 h 25"/>
                  <a:gd name="T36" fmla="*/ 2 w 20"/>
                  <a:gd name="T37" fmla="*/ 23 h 25"/>
                  <a:gd name="T38" fmla="*/ 8 w 20"/>
                  <a:gd name="T39" fmla="*/ 25 h 25"/>
                  <a:gd name="T40" fmla="*/ 14 w 20"/>
                  <a:gd name="T41" fmla="*/ 22 h 25"/>
                  <a:gd name="T42" fmla="*/ 14 w 20"/>
                  <a:gd name="T43" fmla="*/ 25 h 25"/>
                  <a:gd name="T44" fmla="*/ 20 w 20"/>
                  <a:gd name="T45" fmla="*/ 25 h 25"/>
                  <a:gd name="T46" fmla="*/ 20 w 20"/>
                  <a:gd name="T4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25">
                    <a:moveTo>
                      <a:pt x="13" y="18"/>
                    </a:moveTo>
                    <a:cubicBezTo>
                      <a:pt x="12" y="19"/>
                      <a:pt x="11" y="20"/>
                      <a:pt x="9" y="20"/>
                    </a:cubicBezTo>
                    <a:cubicBezTo>
                      <a:pt x="7" y="20"/>
                      <a:pt x="5" y="19"/>
                      <a:pt x="5" y="17"/>
                    </a:cubicBezTo>
                    <a:cubicBezTo>
                      <a:pt x="5" y="15"/>
                      <a:pt x="7" y="14"/>
                      <a:pt x="9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7"/>
                      <a:pt x="13" y="18"/>
                      <a:pt x="13" y="18"/>
                    </a:cubicBezTo>
                    <a:moveTo>
                      <a:pt x="20" y="9"/>
                    </a:moveTo>
                    <a:cubicBezTo>
                      <a:pt x="20" y="3"/>
                      <a:pt x="16" y="0"/>
                      <a:pt x="9" y="0"/>
                    </a:cubicBezTo>
                    <a:cubicBezTo>
                      <a:pt x="7" y="0"/>
                      <a:pt x="6" y="0"/>
                      <a:pt x="4" y="1"/>
                    </a:cubicBezTo>
                    <a:cubicBezTo>
                      <a:pt x="3" y="1"/>
                      <a:pt x="2" y="2"/>
                      <a:pt x="1" y="4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6"/>
                      <a:pt x="7" y="5"/>
                      <a:pt x="9" y="5"/>
                    </a:cubicBezTo>
                    <a:cubicBezTo>
                      <a:pt x="12" y="5"/>
                      <a:pt x="14" y="7"/>
                      <a:pt x="14" y="9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5" y="10"/>
                      <a:pt x="3" y="11"/>
                      <a:pt x="2" y="12"/>
                    </a:cubicBezTo>
                    <a:cubicBezTo>
                      <a:pt x="0" y="14"/>
                      <a:pt x="0" y="15"/>
                      <a:pt x="0" y="17"/>
                    </a:cubicBezTo>
                    <a:cubicBezTo>
                      <a:pt x="0" y="19"/>
                      <a:pt x="0" y="21"/>
                      <a:pt x="2" y="23"/>
                    </a:cubicBezTo>
                    <a:cubicBezTo>
                      <a:pt x="3" y="24"/>
                      <a:pt x="5" y="25"/>
                      <a:pt x="8" y="25"/>
                    </a:cubicBezTo>
                    <a:cubicBezTo>
                      <a:pt x="10" y="25"/>
                      <a:pt x="12" y="24"/>
                      <a:pt x="14" y="22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20" y="25"/>
                      <a:pt x="20" y="25"/>
                      <a:pt x="20" y="25"/>
                    </a:cubicBezTo>
                    <a:lnTo>
                      <a:pt x="20" y="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8" name="Freeform 21"/>
              <p:cNvSpPr>
                <a:spLocks/>
              </p:cNvSpPr>
              <p:nvPr/>
            </p:nvSpPr>
            <p:spPr bwMode="auto">
              <a:xfrm>
                <a:off x="5741988" y="3660776"/>
                <a:ext cx="68263" cy="95250"/>
              </a:xfrm>
              <a:custGeom>
                <a:avLst/>
                <a:gdLst>
                  <a:gd name="T0" fmla="*/ 18 w 18"/>
                  <a:gd name="T1" fmla="*/ 3 h 25"/>
                  <a:gd name="T2" fmla="*/ 13 w 18"/>
                  <a:gd name="T3" fmla="*/ 7 h 25"/>
                  <a:gd name="T4" fmla="*/ 10 w 18"/>
                  <a:gd name="T5" fmla="*/ 6 h 25"/>
                  <a:gd name="T6" fmla="*/ 7 w 18"/>
                  <a:gd name="T7" fmla="*/ 7 h 25"/>
                  <a:gd name="T8" fmla="*/ 6 w 18"/>
                  <a:gd name="T9" fmla="*/ 10 h 25"/>
                  <a:gd name="T10" fmla="*/ 6 w 18"/>
                  <a:gd name="T11" fmla="*/ 25 h 25"/>
                  <a:gd name="T12" fmla="*/ 0 w 18"/>
                  <a:gd name="T13" fmla="*/ 25 h 25"/>
                  <a:gd name="T14" fmla="*/ 0 w 18"/>
                  <a:gd name="T15" fmla="*/ 0 h 25"/>
                  <a:gd name="T16" fmla="*/ 6 w 18"/>
                  <a:gd name="T17" fmla="*/ 0 h 25"/>
                  <a:gd name="T18" fmla="*/ 6 w 18"/>
                  <a:gd name="T19" fmla="*/ 3 h 25"/>
                  <a:gd name="T20" fmla="*/ 12 w 18"/>
                  <a:gd name="T21" fmla="*/ 0 h 25"/>
                  <a:gd name="T22" fmla="*/ 18 w 18"/>
                  <a:gd name="T23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25">
                    <a:moveTo>
                      <a:pt x="18" y="3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6"/>
                      <a:pt x="8" y="6"/>
                      <a:pt x="7" y="7"/>
                    </a:cubicBezTo>
                    <a:cubicBezTo>
                      <a:pt x="6" y="8"/>
                      <a:pt x="6" y="9"/>
                      <a:pt x="6" y="10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4" y="0"/>
                      <a:pt x="16" y="1"/>
                      <a:pt x="18" y="3"/>
                    </a:cubicBezTo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9" name="Freeform 22"/>
              <p:cNvSpPr>
                <a:spLocks noEditPoints="1"/>
              </p:cNvSpPr>
              <p:nvPr/>
            </p:nvSpPr>
            <p:spPr bwMode="auto">
              <a:xfrm>
                <a:off x="5821363" y="3630613"/>
                <a:ext cx="22225" cy="125413"/>
              </a:xfrm>
              <a:custGeom>
                <a:avLst/>
                <a:gdLst>
                  <a:gd name="T0" fmla="*/ 14 w 14"/>
                  <a:gd name="T1" fmla="*/ 10 h 79"/>
                  <a:gd name="T2" fmla="*/ 0 w 14"/>
                  <a:gd name="T3" fmla="*/ 10 h 79"/>
                  <a:gd name="T4" fmla="*/ 0 w 14"/>
                  <a:gd name="T5" fmla="*/ 0 h 79"/>
                  <a:gd name="T6" fmla="*/ 14 w 14"/>
                  <a:gd name="T7" fmla="*/ 0 h 79"/>
                  <a:gd name="T8" fmla="*/ 14 w 14"/>
                  <a:gd name="T9" fmla="*/ 10 h 79"/>
                  <a:gd name="T10" fmla="*/ 14 w 14"/>
                  <a:gd name="T11" fmla="*/ 79 h 79"/>
                  <a:gd name="T12" fmla="*/ 0 w 14"/>
                  <a:gd name="T13" fmla="*/ 79 h 79"/>
                  <a:gd name="T14" fmla="*/ 0 w 14"/>
                  <a:gd name="T15" fmla="*/ 19 h 79"/>
                  <a:gd name="T16" fmla="*/ 14 w 14"/>
                  <a:gd name="T17" fmla="*/ 19 h 79"/>
                  <a:gd name="T18" fmla="*/ 14 w 14"/>
                  <a:gd name="T19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9">
                    <a:moveTo>
                      <a:pt x="14" y="10"/>
                    </a:moveTo>
                    <a:lnTo>
                      <a:pt x="0" y="10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10"/>
                    </a:lnTo>
                    <a:close/>
                    <a:moveTo>
                      <a:pt x="14" y="79"/>
                    </a:moveTo>
                    <a:lnTo>
                      <a:pt x="0" y="79"/>
                    </a:lnTo>
                    <a:lnTo>
                      <a:pt x="0" y="19"/>
                    </a:lnTo>
                    <a:lnTo>
                      <a:pt x="14" y="19"/>
                    </a:lnTo>
                    <a:lnTo>
                      <a:pt x="14" y="7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40" name="Freeform 23"/>
              <p:cNvSpPr>
                <a:spLocks/>
              </p:cNvSpPr>
              <p:nvPr/>
            </p:nvSpPr>
            <p:spPr bwMode="auto">
              <a:xfrm>
                <a:off x="5897563" y="3630613"/>
                <a:ext cx="74613" cy="125413"/>
              </a:xfrm>
              <a:custGeom>
                <a:avLst/>
                <a:gdLst>
                  <a:gd name="T0" fmla="*/ 20 w 20"/>
                  <a:gd name="T1" fmla="*/ 22 h 33"/>
                  <a:gd name="T2" fmla="*/ 17 w 20"/>
                  <a:gd name="T3" fmla="*/ 30 h 33"/>
                  <a:gd name="T4" fmla="*/ 9 w 20"/>
                  <a:gd name="T5" fmla="*/ 33 h 33"/>
                  <a:gd name="T6" fmla="*/ 0 w 20"/>
                  <a:gd name="T7" fmla="*/ 29 h 33"/>
                  <a:gd name="T8" fmla="*/ 5 w 20"/>
                  <a:gd name="T9" fmla="*/ 25 h 33"/>
                  <a:gd name="T10" fmla="*/ 9 w 20"/>
                  <a:gd name="T11" fmla="*/ 27 h 33"/>
                  <a:gd name="T12" fmla="*/ 14 w 20"/>
                  <a:gd name="T13" fmla="*/ 22 h 33"/>
                  <a:gd name="T14" fmla="*/ 14 w 20"/>
                  <a:gd name="T15" fmla="*/ 0 h 33"/>
                  <a:gd name="T16" fmla="*/ 20 w 20"/>
                  <a:gd name="T17" fmla="*/ 0 h 33"/>
                  <a:gd name="T18" fmla="*/ 20 w 20"/>
                  <a:gd name="T19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33">
                    <a:moveTo>
                      <a:pt x="20" y="22"/>
                    </a:moveTo>
                    <a:cubicBezTo>
                      <a:pt x="20" y="25"/>
                      <a:pt x="19" y="28"/>
                      <a:pt x="17" y="30"/>
                    </a:cubicBezTo>
                    <a:cubicBezTo>
                      <a:pt x="15" y="32"/>
                      <a:pt x="12" y="33"/>
                      <a:pt x="9" y="33"/>
                    </a:cubicBezTo>
                    <a:cubicBezTo>
                      <a:pt x="5" y="33"/>
                      <a:pt x="3" y="32"/>
                      <a:pt x="0" y="29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7"/>
                      <a:pt x="7" y="27"/>
                      <a:pt x="9" y="27"/>
                    </a:cubicBezTo>
                    <a:cubicBezTo>
                      <a:pt x="12" y="27"/>
                      <a:pt x="14" y="25"/>
                      <a:pt x="14" y="22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20" y="2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41" name="Freeform 24"/>
              <p:cNvSpPr>
                <a:spLocks noEditPoints="1"/>
              </p:cNvSpPr>
              <p:nvPr/>
            </p:nvSpPr>
            <p:spPr bwMode="auto">
              <a:xfrm>
                <a:off x="5994400" y="3660776"/>
                <a:ext cx="79375" cy="95250"/>
              </a:xfrm>
              <a:custGeom>
                <a:avLst/>
                <a:gdLst>
                  <a:gd name="T0" fmla="*/ 6 w 21"/>
                  <a:gd name="T1" fmla="*/ 10 h 25"/>
                  <a:gd name="T2" fmla="*/ 6 w 21"/>
                  <a:gd name="T3" fmla="*/ 8 h 25"/>
                  <a:gd name="T4" fmla="*/ 10 w 21"/>
                  <a:gd name="T5" fmla="*/ 5 h 25"/>
                  <a:gd name="T6" fmla="*/ 14 w 21"/>
                  <a:gd name="T7" fmla="*/ 8 h 25"/>
                  <a:gd name="T8" fmla="*/ 15 w 21"/>
                  <a:gd name="T9" fmla="*/ 10 h 25"/>
                  <a:gd name="T10" fmla="*/ 6 w 21"/>
                  <a:gd name="T11" fmla="*/ 10 h 25"/>
                  <a:gd name="T12" fmla="*/ 21 w 21"/>
                  <a:gd name="T13" fmla="*/ 12 h 25"/>
                  <a:gd name="T14" fmla="*/ 18 w 21"/>
                  <a:gd name="T15" fmla="*/ 4 h 25"/>
                  <a:gd name="T16" fmla="*/ 10 w 21"/>
                  <a:gd name="T17" fmla="*/ 0 h 25"/>
                  <a:gd name="T18" fmla="*/ 3 w 21"/>
                  <a:gd name="T19" fmla="*/ 3 h 25"/>
                  <a:gd name="T20" fmla="*/ 0 w 21"/>
                  <a:gd name="T21" fmla="*/ 13 h 25"/>
                  <a:gd name="T22" fmla="*/ 11 w 21"/>
                  <a:gd name="T23" fmla="*/ 25 h 25"/>
                  <a:gd name="T24" fmla="*/ 16 w 21"/>
                  <a:gd name="T25" fmla="*/ 24 h 25"/>
                  <a:gd name="T26" fmla="*/ 20 w 21"/>
                  <a:gd name="T27" fmla="*/ 21 h 25"/>
                  <a:gd name="T28" fmla="*/ 16 w 21"/>
                  <a:gd name="T29" fmla="*/ 18 h 25"/>
                  <a:gd name="T30" fmla="*/ 11 w 21"/>
                  <a:gd name="T31" fmla="*/ 20 h 25"/>
                  <a:gd name="T32" fmla="*/ 7 w 21"/>
                  <a:gd name="T33" fmla="*/ 18 h 25"/>
                  <a:gd name="T34" fmla="*/ 6 w 21"/>
                  <a:gd name="T35" fmla="*/ 14 h 25"/>
                  <a:gd name="T36" fmla="*/ 21 w 21"/>
                  <a:gd name="T37" fmla="*/ 14 h 25"/>
                  <a:gd name="T38" fmla="*/ 21 w 21"/>
                  <a:gd name="T3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" h="25">
                    <a:moveTo>
                      <a:pt x="6" y="10"/>
                    </a:moveTo>
                    <a:cubicBezTo>
                      <a:pt x="6" y="9"/>
                      <a:pt x="6" y="8"/>
                      <a:pt x="6" y="8"/>
                    </a:cubicBezTo>
                    <a:cubicBezTo>
                      <a:pt x="7" y="6"/>
                      <a:pt x="8" y="5"/>
                      <a:pt x="10" y="5"/>
                    </a:cubicBezTo>
                    <a:cubicBezTo>
                      <a:pt x="12" y="5"/>
                      <a:pt x="14" y="6"/>
                      <a:pt x="14" y="8"/>
                    </a:cubicBezTo>
                    <a:cubicBezTo>
                      <a:pt x="15" y="8"/>
                      <a:pt x="15" y="9"/>
                      <a:pt x="15" y="10"/>
                    </a:cubicBezTo>
                    <a:lnTo>
                      <a:pt x="6" y="10"/>
                    </a:lnTo>
                    <a:close/>
                    <a:moveTo>
                      <a:pt x="21" y="12"/>
                    </a:moveTo>
                    <a:cubicBezTo>
                      <a:pt x="21" y="8"/>
                      <a:pt x="20" y="6"/>
                      <a:pt x="18" y="4"/>
                    </a:cubicBezTo>
                    <a:cubicBezTo>
                      <a:pt x="16" y="1"/>
                      <a:pt x="14" y="0"/>
                      <a:pt x="10" y="0"/>
                    </a:cubicBezTo>
                    <a:cubicBezTo>
                      <a:pt x="7" y="0"/>
                      <a:pt x="5" y="1"/>
                      <a:pt x="3" y="3"/>
                    </a:cubicBezTo>
                    <a:cubicBezTo>
                      <a:pt x="1" y="6"/>
                      <a:pt x="0" y="9"/>
                      <a:pt x="0" y="13"/>
                    </a:cubicBezTo>
                    <a:cubicBezTo>
                      <a:pt x="0" y="21"/>
                      <a:pt x="4" y="25"/>
                      <a:pt x="11" y="25"/>
                    </a:cubicBezTo>
                    <a:cubicBezTo>
                      <a:pt x="13" y="25"/>
                      <a:pt x="15" y="25"/>
                      <a:pt x="16" y="24"/>
                    </a:cubicBezTo>
                    <a:cubicBezTo>
                      <a:pt x="18" y="23"/>
                      <a:pt x="19" y="22"/>
                      <a:pt x="20" y="21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9"/>
                      <a:pt x="13" y="20"/>
                      <a:pt x="11" y="20"/>
                    </a:cubicBezTo>
                    <a:cubicBezTo>
                      <a:pt x="9" y="20"/>
                      <a:pt x="8" y="19"/>
                      <a:pt x="7" y="18"/>
                    </a:cubicBezTo>
                    <a:cubicBezTo>
                      <a:pt x="6" y="17"/>
                      <a:pt x="6" y="16"/>
                      <a:pt x="6" y="14"/>
                    </a:cubicBezTo>
                    <a:cubicBezTo>
                      <a:pt x="21" y="14"/>
                      <a:pt x="21" y="14"/>
                      <a:pt x="21" y="14"/>
                    </a:cubicBezTo>
                    <a:lnTo>
                      <a:pt x="21" y="1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42" name="Freeform 25"/>
              <p:cNvSpPr>
                <a:spLocks noEditPoints="1"/>
              </p:cNvSpPr>
              <p:nvPr/>
            </p:nvSpPr>
            <p:spPr bwMode="auto">
              <a:xfrm>
                <a:off x="6089650" y="3660776"/>
                <a:ext cx="77788" cy="95250"/>
              </a:xfrm>
              <a:custGeom>
                <a:avLst/>
                <a:gdLst>
                  <a:gd name="T0" fmla="*/ 6 w 21"/>
                  <a:gd name="T1" fmla="*/ 10 h 25"/>
                  <a:gd name="T2" fmla="*/ 7 w 21"/>
                  <a:gd name="T3" fmla="*/ 8 h 25"/>
                  <a:gd name="T4" fmla="*/ 11 w 21"/>
                  <a:gd name="T5" fmla="*/ 5 h 25"/>
                  <a:gd name="T6" fmla="*/ 15 w 21"/>
                  <a:gd name="T7" fmla="*/ 8 h 25"/>
                  <a:gd name="T8" fmla="*/ 15 w 21"/>
                  <a:gd name="T9" fmla="*/ 10 h 25"/>
                  <a:gd name="T10" fmla="*/ 6 w 21"/>
                  <a:gd name="T11" fmla="*/ 10 h 25"/>
                  <a:gd name="T12" fmla="*/ 21 w 21"/>
                  <a:gd name="T13" fmla="*/ 12 h 25"/>
                  <a:gd name="T14" fmla="*/ 18 w 21"/>
                  <a:gd name="T15" fmla="*/ 4 h 25"/>
                  <a:gd name="T16" fmla="*/ 11 w 21"/>
                  <a:gd name="T17" fmla="*/ 0 h 25"/>
                  <a:gd name="T18" fmla="*/ 3 w 21"/>
                  <a:gd name="T19" fmla="*/ 3 h 25"/>
                  <a:gd name="T20" fmla="*/ 0 w 21"/>
                  <a:gd name="T21" fmla="*/ 13 h 25"/>
                  <a:gd name="T22" fmla="*/ 11 w 21"/>
                  <a:gd name="T23" fmla="*/ 25 h 25"/>
                  <a:gd name="T24" fmla="*/ 17 w 21"/>
                  <a:gd name="T25" fmla="*/ 24 h 25"/>
                  <a:gd name="T26" fmla="*/ 20 w 21"/>
                  <a:gd name="T27" fmla="*/ 21 h 25"/>
                  <a:gd name="T28" fmla="*/ 17 w 21"/>
                  <a:gd name="T29" fmla="*/ 18 h 25"/>
                  <a:gd name="T30" fmla="*/ 11 w 21"/>
                  <a:gd name="T31" fmla="*/ 20 h 25"/>
                  <a:gd name="T32" fmla="*/ 7 w 21"/>
                  <a:gd name="T33" fmla="*/ 18 h 25"/>
                  <a:gd name="T34" fmla="*/ 6 w 21"/>
                  <a:gd name="T35" fmla="*/ 14 h 25"/>
                  <a:gd name="T36" fmla="*/ 21 w 21"/>
                  <a:gd name="T37" fmla="*/ 14 h 25"/>
                  <a:gd name="T38" fmla="*/ 21 w 21"/>
                  <a:gd name="T3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" h="25">
                    <a:moveTo>
                      <a:pt x="6" y="10"/>
                    </a:moveTo>
                    <a:cubicBezTo>
                      <a:pt x="6" y="9"/>
                      <a:pt x="6" y="8"/>
                      <a:pt x="7" y="8"/>
                    </a:cubicBezTo>
                    <a:cubicBezTo>
                      <a:pt x="7" y="6"/>
                      <a:pt x="9" y="5"/>
                      <a:pt x="11" y="5"/>
                    </a:cubicBezTo>
                    <a:cubicBezTo>
                      <a:pt x="13" y="5"/>
                      <a:pt x="14" y="6"/>
                      <a:pt x="15" y="8"/>
                    </a:cubicBezTo>
                    <a:cubicBezTo>
                      <a:pt x="15" y="8"/>
                      <a:pt x="15" y="9"/>
                      <a:pt x="15" y="10"/>
                    </a:cubicBezTo>
                    <a:lnTo>
                      <a:pt x="6" y="10"/>
                    </a:lnTo>
                    <a:close/>
                    <a:moveTo>
                      <a:pt x="21" y="12"/>
                    </a:moveTo>
                    <a:cubicBezTo>
                      <a:pt x="21" y="8"/>
                      <a:pt x="20" y="6"/>
                      <a:pt x="18" y="4"/>
                    </a:cubicBezTo>
                    <a:cubicBezTo>
                      <a:pt x="17" y="1"/>
                      <a:pt x="14" y="0"/>
                      <a:pt x="11" y="0"/>
                    </a:cubicBezTo>
                    <a:cubicBezTo>
                      <a:pt x="8" y="0"/>
                      <a:pt x="5" y="1"/>
                      <a:pt x="3" y="3"/>
                    </a:cubicBezTo>
                    <a:cubicBezTo>
                      <a:pt x="1" y="6"/>
                      <a:pt x="0" y="9"/>
                      <a:pt x="0" y="13"/>
                    </a:cubicBezTo>
                    <a:cubicBezTo>
                      <a:pt x="0" y="21"/>
                      <a:pt x="4" y="25"/>
                      <a:pt x="11" y="25"/>
                    </a:cubicBezTo>
                    <a:cubicBezTo>
                      <a:pt x="13" y="25"/>
                      <a:pt x="15" y="25"/>
                      <a:pt x="17" y="24"/>
                    </a:cubicBezTo>
                    <a:cubicBezTo>
                      <a:pt x="18" y="23"/>
                      <a:pt x="19" y="22"/>
                      <a:pt x="20" y="21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9"/>
                      <a:pt x="13" y="20"/>
                      <a:pt x="11" y="20"/>
                    </a:cubicBezTo>
                    <a:cubicBezTo>
                      <a:pt x="10" y="20"/>
                      <a:pt x="8" y="19"/>
                      <a:pt x="7" y="18"/>
                    </a:cubicBezTo>
                    <a:cubicBezTo>
                      <a:pt x="7" y="17"/>
                      <a:pt x="6" y="16"/>
                      <a:pt x="6" y="14"/>
                    </a:cubicBezTo>
                    <a:cubicBezTo>
                      <a:pt x="21" y="14"/>
                      <a:pt x="21" y="14"/>
                      <a:pt x="21" y="14"/>
                    </a:cubicBezTo>
                    <a:lnTo>
                      <a:pt x="21" y="1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43" name="Freeform 26"/>
              <p:cNvSpPr>
                <a:spLocks/>
              </p:cNvSpPr>
              <p:nvPr/>
            </p:nvSpPr>
            <p:spPr bwMode="auto">
              <a:xfrm>
                <a:off x="6183313" y="3638551"/>
                <a:ext cx="49213" cy="117475"/>
              </a:xfrm>
              <a:custGeom>
                <a:avLst/>
                <a:gdLst>
                  <a:gd name="T0" fmla="*/ 13 w 13"/>
                  <a:gd name="T1" fmla="*/ 31 h 31"/>
                  <a:gd name="T2" fmla="*/ 9 w 13"/>
                  <a:gd name="T3" fmla="*/ 31 h 31"/>
                  <a:gd name="T4" fmla="*/ 4 w 13"/>
                  <a:gd name="T5" fmla="*/ 28 h 31"/>
                  <a:gd name="T6" fmla="*/ 2 w 13"/>
                  <a:gd name="T7" fmla="*/ 24 h 31"/>
                  <a:gd name="T8" fmla="*/ 2 w 13"/>
                  <a:gd name="T9" fmla="*/ 12 h 31"/>
                  <a:gd name="T10" fmla="*/ 0 w 13"/>
                  <a:gd name="T11" fmla="*/ 12 h 31"/>
                  <a:gd name="T12" fmla="*/ 0 w 13"/>
                  <a:gd name="T13" fmla="*/ 7 h 31"/>
                  <a:gd name="T14" fmla="*/ 2 w 13"/>
                  <a:gd name="T15" fmla="*/ 7 h 31"/>
                  <a:gd name="T16" fmla="*/ 2 w 13"/>
                  <a:gd name="T17" fmla="*/ 0 h 31"/>
                  <a:gd name="T18" fmla="*/ 8 w 13"/>
                  <a:gd name="T19" fmla="*/ 0 h 31"/>
                  <a:gd name="T20" fmla="*/ 8 w 13"/>
                  <a:gd name="T21" fmla="*/ 7 h 31"/>
                  <a:gd name="T22" fmla="*/ 13 w 13"/>
                  <a:gd name="T23" fmla="*/ 7 h 31"/>
                  <a:gd name="T24" fmla="*/ 13 w 13"/>
                  <a:gd name="T25" fmla="*/ 12 h 31"/>
                  <a:gd name="T26" fmla="*/ 8 w 13"/>
                  <a:gd name="T27" fmla="*/ 12 h 31"/>
                  <a:gd name="T28" fmla="*/ 8 w 13"/>
                  <a:gd name="T29" fmla="*/ 23 h 31"/>
                  <a:gd name="T30" fmla="*/ 10 w 13"/>
                  <a:gd name="T31" fmla="*/ 25 h 31"/>
                  <a:gd name="T32" fmla="*/ 13 w 13"/>
                  <a:gd name="T33" fmla="*/ 25 h 31"/>
                  <a:gd name="T34" fmla="*/ 13 w 13"/>
                  <a:gd name="T35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31">
                    <a:moveTo>
                      <a:pt x="13" y="31"/>
                    </a:moveTo>
                    <a:cubicBezTo>
                      <a:pt x="9" y="31"/>
                      <a:pt x="9" y="31"/>
                      <a:pt x="9" y="31"/>
                    </a:cubicBezTo>
                    <a:cubicBezTo>
                      <a:pt x="7" y="31"/>
                      <a:pt x="5" y="30"/>
                      <a:pt x="4" y="28"/>
                    </a:cubicBezTo>
                    <a:cubicBezTo>
                      <a:pt x="3" y="27"/>
                      <a:pt x="2" y="26"/>
                      <a:pt x="2" y="24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9" y="25"/>
                      <a:pt x="10" y="25"/>
                    </a:cubicBezTo>
                    <a:cubicBezTo>
                      <a:pt x="13" y="25"/>
                      <a:pt x="13" y="25"/>
                      <a:pt x="13" y="25"/>
                    </a:cubicBezTo>
                    <a:lnTo>
                      <a:pt x="13" y="31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44" name="Rectangle 27"/>
              <p:cNvSpPr>
                <a:spLocks noChangeArrowheads="1"/>
              </p:cNvSpPr>
              <p:nvPr/>
            </p:nvSpPr>
            <p:spPr bwMode="auto">
              <a:xfrm>
                <a:off x="6249988" y="3729038"/>
                <a:ext cx="26988" cy="26988"/>
              </a:xfrm>
              <a:prstGeom prst="rect">
                <a:avLst/>
              </a:pr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2863850" y="3078163"/>
              <a:ext cx="3413126" cy="552450"/>
              <a:chOff x="2863850" y="3078163"/>
              <a:chExt cx="3413126" cy="552450"/>
            </a:xfrm>
          </p:grpSpPr>
          <p:sp>
            <p:nvSpPr>
              <p:cNvPr id="10" name="Freeform 28"/>
              <p:cNvSpPr>
                <a:spLocks/>
              </p:cNvSpPr>
              <p:nvPr/>
            </p:nvSpPr>
            <p:spPr bwMode="auto">
              <a:xfrm>
                <a:off x="4772025" y="3273426"/>
                <a:ext cx="157163" cy="158750"/>
              </a:xfrm>
              <a:custGeom>
                <a:avLst/>
                <a:gdLst>
                  <a:gd name="T0" fmla="*/ 13 w 42"/>
                  <a:gd name="T1" fmla="*/ 32 h 42"/>
                  <a:gd name="T2" fmla="*/ 42 w 42"/>
                  <a:gd name="T3" fmla="*/ 32 h 42"/>
                  <a:gd name="T4" fmla="*/ 42 w 42"/>
                  <a:gd name="T5" fmla="*/ 42 h 42"/>
                  <a:gd name="T6" fmla="*/ 0 w 42"/>
                  <a:gd name="T7" fmla="*/ 42 h 42"/>
                  <a:gd name="T8" fmla="*/ 0 w 42"/>
                  <a:gd name="T9" fmla="*/ 0 h 42"/>
                  <a:gd name="T10" fmla="*/ 4 w 42"/>
                  <a:gd name="T11" fmla="*/ 0 h 42"/>
                  <a:gd name="T12" fmla="*/ 13 w 42"/>
                  <a:gd name="T13" fmla="*/ 7 h 42"/>
                  <a:gd name="T14" fmla="*/ 13 w 42"/>
                  <a:gd name="T1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42">
                    <a:moveTo>
                      <a:pt x="13" y="32"/>
                    </a:move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0" y="0"/>
                      <a:pt x="13" y="2"/>
                      <a:pt x="13" y="7"/>
                    </a:cubicBezTo>
                    <a:lnTo>
                      <a:pt x="13" y="32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1" name="Freeform 29"/>
              <p:cNvSpPr>
                <a:spLocks/>
              </p:cNvSpPr>
              <p:nvPr/>
            </p:nvSpPr>
            <p:spPr bwMode="auto">
              <a:xfrm>
                <a:off x="4462463" y="3273426"/>
                <a:ext cx="211138" cy="158750"/>
              </a:xfrm>
              <a:custGeom>
                <a:avLst/>
                <a:gdLst>
                  <a:gd name="T0" fmla="*/ 13 w 56"/>
                  <a:gd name="T1" fmla="*/ 16 h 42"/>
                  <a:gd name="T2" fmla="*/ 18 w 56"/>
                  <a:gd name="T3" fmla="*/ 16 h 42"/>
                  <a:gd name="T4" fmla="*/ 31 w 56"/>
                  <a:gd name="T5" fmla="*/ 4 h 42"/>
                  <a:gd name="T6" fmla="*/ 43 w 56"/>
                  <a:gd name="T7" fmla="*/ 0 h 42"/>
                  <a:gd name="T8" fmla="*/ 53 w 56"/>
                  <a:gd name="T9" fmla="*/ 0 h 42"/>
                  <a:gd name="T10" fmla="*/ 30 w 56"/>
                  <a:gd name="T11" fmla="*/ 21 h 42"/>
                  <a:gd name="T12" fmla="*/ 56 w 56"/>
                  <a:gd name="T13" fmla="*/ 42 h 42"/>
                  <a:gd name="T14" fmla="*/ 46 w 56"/>
                  <a:gd name="T15" fmla="*/ 42 h 42"/>
                  <a:gd name="T16" fmla="*/ 33 w 56"/>
                  <a:gd name="T17" fmla="*/ 38 h 42"/>
                  <a:gd name="T18" fmla="*/ 18 w 56"/>
                  <a:gd name="T19" fmla="*/ 26 h 42"/>
                  <a:gd name="T20" fmla="*/ 13 w 56"/>
                  <a:gd name="T21" fmla="*/ 26 h 42"/>
                  <a:gd name="T22" fmla="*/ 13 w 56"/>
                  <a:gd name="T23" fmla="*/ 42 h 42"/>
                  <a:gd name="T24" fmla="*/ 0 w 56"/>
                  <a:gd name="T25" fmla="*/ 42 h 42"/>
                  <a:gd name="T26" fmla="*/ 0 w 56"/>
                  <a:gd name="T27" fmla="*/ 0 h 42"/>
                  <a:gd name="T28" fmla="*/ 13 w 56"/>
                  <a:gd name="T29" fmla="*/ 0 h 42"/>
                  <a:gd name="T30" fmla="*/ 13 w 56"/>
                  <a:gd name="T31" fmla="*/ 16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" h="42">
                    <a:moveTo>
                      <a:pt x="13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23" y="12"/>
                      <a:pt x="27" y="8"/>
                      <a:pt x="31" y="4"/>
                    </a:cubicBezTo>
                    <a:cubicBezTo>
                      <a:pt x="35" y="1"/>
                      <a:pt x="39" y="0"/>
                      <a:pt x="4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56" y="42"/>
                      <a:pt x="56" y="42"/>
                      <a:pt x="56" y="42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40" y="42"/>
                      <a:pt x="37" y="42"/>
                      <a:pt x="33" y="38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3" y="0"/>
                      <a:pt x="13" y="0"/>
                      <a:pt x="13" y="0"/>
                    </a:cubicBezTo>
                    <a:lnTo>
                      <a:pt x="13" y="16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2" name="Freeform 30"/>
              <p:cNvSpPr>
                <a:spLocks/>
              </p:cNvSpPr>
              <p:nvPr/>
            </p:nvSpPr>
            <p:spPr bwMode="auto">
              <a:xfrm>
                <a:off x="3984625" y="3273426"/>
                <a:ext cx="203200" cy="158750"/>
              </a:xfrm>
              <a:custGeom>
                <a:avLst/>
                <a:gdLst>
                  <a:gd name="T0" fmla="*/ 13 w 54"/>
                  <a:gd name="T1" fmla="*/ 42 h 42"/>
                  <a:gd name="T2" fmla="*/ 0 w 54"/>
                  <a:gd name="T3" fmla="*/ 42 h 42"/>
                  <a:gd name="T4" fmla="*/ 0 w 54"/>
                  <a:gd name="T5" fmla="*/ 0 h 42"/>
                  <a:gd name="T6" fmla="*/ 6 w 54"/>
                  <a:gd name="T7" fmla="*/ 0 h 42"/>
                  <a:gd name="T8" fmla="*/ 13 w 54"/>
                  <a:gd name="T9" fmla="*/ 7 h 42"/>
                  <a:gd name="T10" fmla="*/ 13 w 54"/>
                  <a:gd name="T11" fmla="*/ 15 h 42"/>
                  <a:gd name="T12" fmla="*/ 40 w 54"/>
                  <a:gd name="T13" fmla="*/ 15 h 42"/>
                  <a:gd name="T14" fmla="*/ 40 w 54"/>
                  <a:gd name="T15" fmla="*/ 7 h 42"/>
                  <a:gd name="T16" fmla="*/ 48 w 54"/>
                  <a:gd name="T17" fmla="*/ 0 h 42"/>
                  <a:gd name="T18" fmla="*/ 54 w 54"/>
                  <a:gd name="T19" fmla="*/ 0 h 42"/>
                  <a:gd name="T20" fmla="*/ 54 w 54"/>
                  <a:gd name="T21" fmla="*/ 8 h 42"/>
                  <a:gd name="T22" fmla="*/ 54 w 54"/>
                  <a:gd name="T23" fmla="*/ 42 h 42"/>
                  <a:gd name="T24" fmla="*/ 40 w 54"/>
                  <a:gd name="T25" fmla="*/ 42 h 42"/>
                  <a:gd name="T26" fmla="*/ 40 w 54"/>
                  <a:gd name="T27" fmla="*/ 26 h 42"/>
                  <a:gd name="T28" fmla="*/ 13 w 54"/>
                  <a:gd name="T29" fmla="*/ 26 h 42"/>
                  <a:gd name="T30" fmla="*/ 13 w 54"/>
                  <a:gd name="T3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4" h="42">
                    <a:moveTo>
                      <a:pt x="13" y="42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1" y="0"/>
                      <a:pt x="13" y="3"/>
                      <a:pt x="13" y="7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4"/>
                      <a:pt x="42" y="0"/>
                      <a:pt x="48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54" y="42"/>
                      <a:pt x="54" y="42"/>
                      <a:pt x="54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13" y="26"/>
                      <a:pt x="13" y="26"/>
                      <a:pt x="13" y="26"/>
                    </a:cubicBezTo>
                    <a:lnTo>
                      <a:pt x="13" y="42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3" name="Freeform 31"/>
              <p:cNvSpPr>
                <a:spLocks/>
              </p:cNvSpPr>
              <p:nvPr/>
            </p:nvSpPr>
            <p:spPr bwMode="auto">
              <a:xfrm>
                <a:off x="4951413" y="3273426"/>
                <a:ext cx="180975" cy="158750"/>
              </a:xfrm>
              <a:custGeom>
                <a:avLst/>
                <a:gdLst>
                  <a:gd name="T0" fmla="*/ 48 w 48"/>
                  <a:gd name="T1" fmla="*/ 10 h 42"/>
                  <a:gd name="T2" fmla="*/ 14 w 48"/>
                  <a:gd name="T3" fmla="*/ 10 h 42"/>
                  <a:gd name="T4" fmla="*/ 14 w 48"/>
                  <a:gd name="T5" fmla="*/ 17 h 42"/>
                  <a:gd name="T6" fmla="*/ 48 w 48"/>
                  <a:gd name="T7" fmla="*/ 17 h 42"/>
                  <a:gd name="T8" fmla="*/ 48 w 48"/>
                  <a:gd name="T9" fmla="*/ 26 h 42"/>
                  <a:gd name="T10" fmla="*/ 14 w 48"/>
                  <a:gd name="T11" fmla="*/ 26 h 42"/>
                  <a:gd name="T12" fmla="*/ 14 w 48"/>
                  <a:gd name="T13" fmla="*/ 32 h 42"/>
                  <a:gd name="T14" fmla="*/ 48 w 48"/>
                  <a:gd name="T15" fmla="*/ 32 h 42"/>
                  <a:gd name="T16" fmla="*/ 48 w 48"/>
                  <a:gd name="T17" fmla="*/ 42 h 42"/>
                  <a:gd name="T18" fmla="*/ 0 w 48"/>
                  <a:gd name="T19" fmla="*/ 42 h 42"/>
                  <a:gd name="T20" fmla="*/ 0 w 48"/>
                  <a:gd name="T21" fmla="*/ 10 h 42"/>
                  <a:gd name="T22" fmla="*/ 11 w 48"/>
                  <a:gd name="T23" fmla="*/ 0 h 42"/>
                  <a:gd name="T24" fmla="*/ 48 w 48"/>
                  <a:gd name="T25" fmla="*/ 0 h 42"/>
                  <a:gd name="T26" fmla="*/ 48 w 48"/>
                  <a:gd name="T2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42">
                    <a:moveTo>
                      <a:pt x="48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48" y="17"/>
                      <a:pt x="48" y="17"/>
                      <a:pt x="48" y="17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" y="5"/>
                      <a:pt x="3" y="1"/>
                      <a:pt x="11" y="0"/>
                    </a:cubicBezTo>
                    <a:cubicBezTo>
                      <a:pt x="48" y="0"/>
                      <a:pt x="48" y="0"/>
                      <a:pt x="48" y="0"/>
                    </a:cubicBezTo>
                    <a:lnTo>
                      <a:pt x="48" y="10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4" name="Freeform 32"/>
              <p:cNvSpPr>
                <a:spLocks/>
              </p:cNvSpPr>
              <p:nvPr/>
            </p:nvSpPr>
            <p:spPr bwMode="auto">
              <a:xfrm>
                <a:off x="5143500" y="3273426"/>
                <a:ext cx="233363" cy="158750"/>
              </a:xfrm>
              <a:custGeom>
                <a:avLst/>
                <a:gdLst>
                  <a:gd name="T0" fmla="*/ 38 w 62"/>
                  <a:gd name="T1" fmla="*/ 42 h 42"/>
                  <a:gd name="T2" fmla="*/ 24 w 62"/>
                  <a:gd name="T3" fmla="*/ 42 h 42"/>
                  <a:gd name="T4" fmla="*/ 24 w 62"/>
                  <a:gd name="T5" fmla="*/ 27 h 42"/>
                  <a:gd name="T6" fmla="*/ 0 w 62"/>
                  <a:gd name="T7" fmla="*/ 0 h 42"/>
                  <a:gd name="T8" fmla="*/ 11 w 62"/>
                  <a:gd name="T9" fmla="*/ 0 h 42"/>
                  <a:gd name="T10" fmla="*/ 20 w 62"/>
                  <a:gd name="T11" fmla="*/ 4 h 42"/>
                  <a:gd name="T12" fmla="*/ 31 w 62"/>
                  <a:gd name="T13" fmla="*/ 17 h 42"/>
                  <a:gd name="T14" fmla="*/ 42 w 62"/>
                  <a:gd name="T15" fmla="*/ 4 h 42"/>
                  <a:gd name="T16" fmla="*/ 53 w 62"/>
                  <a:gd name="T17" fmla="*/ 0 h 42"/>
                  <a:gd name="T18" fmla="*/ 62 w 62"/>
                  <a:gd name="T19" fmla="*/ 0 h 42"/>
                  <a:gd name="T20" fmla="*/ 38 w 62"/>
                  <a:gd name="T21" fmla="*/ 27 h 42"/>
                  <a:gd name="T22" fmla="*/ 38 w 62"/>
                  <a:gd name="T23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2" h="42">
                    <a:moveTo>
                      <a:pt x="38" y="42"/>
                    </a:moveTo>
                    <a:cubicBezTo>
                      <a:pt x="24" y="42"/>
                      <a:pt x="24" y="42"/>
                      <a:pt x="24" y="42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5" y="13"/>
                      <a:pt x="38" y="9"/>
                      <a:pt x="42" y="4"/>
                    </a:cubicBezTo>
                    <a:cubicBezTo>
                      <a:pt x="44" y="2"/>
                      <a:pt x="47" y="0"/>
                      <a:pt x="53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38" y="27"/>
                      <a:pt x="38" y="27"/>
                      <a:pt x="38" y="27"/>
                    </a:cubicBezTo>
                    <a:lnTo>
                      <a:pt x="38" y="42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5" name="Freeform 33"/>
              <p:cNvSpPr>
                <a:spLocks/>
              </p:cNvSpPr>
              <p:nvPr/>
            </p:nvSpPr>
            <p:spPr bwMode="auto">
              <a:xfrm>
                <a:off x="5389563" y="3273426"/>
                <a:ext cx="157163" cy="158750"/>
              </a:xfrm>
              <a:custGeom>
                <a:avLst/>
                <a:gdLst>
                  <a:gd name="T0" fmla="*/ 13 w 42"/>
                  <a:gd name="T1" fmla="*/ 32 h 42"/>
                  <a:gd name="T2" fmla="*/ 42 w 42"/>
                  <a:gd name="T3" fmla="*/ 32 h 42"/>
                  <a:gd name="T4" fmla="*/ 42 w 42"/>
                  <a:gd name="T5" fmla="*/ 42 h 42"/>
                  <a:gd name="T6" fmla="*/ 0 w 42"/>
                  <a:gd name="T7" fmla="*/ 42 h 42"/>
                  <a:gd name="T8" fmla="*/ 0 w 42"/>
                  <a:gd name="T9" fmla="*/ 0 h 42"/>
                  <a:gd name="T10" fmla="*/ 5 w 42"/>
                  <a:gd name="T11" fmla="*/ 0 h 42"/>
                  <a:gd name="T12" fmla="*/ 13 w 42"/>
                  <a:gd name="T13" fmla="*/ 7 h 42"/>
                  <a:gd name="T14" fmla="*/ 13 w 42"/>
                  <a:gd name="T1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42">
                    <a:moveTo>
                      <a:pt x="13" y="32"/>
                    </a:move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0" y="0"/>
                      <a:pt x="13" y="2"/>
                      <a:pt x="13" y="7"/>
                    </a:cubicBezTo>
                    <a:lnTo>
                      <a:pt x="13" y="32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6" name="Freeform 34"/>
              <p:cNvSpPr>
                <a:spLocks/>
              </p:cNvSpPr>
              <p:nvPr/>
            </p:nvSpPr>
            <p:spPr bwMode="auto">
              <a:xfrm>
                <a:off x="5818188" y="3273426"/>
                <a:ext cx="222250" cy="158750"/>
              </a:xfrm>
              <a:custGeom>
                <a:avLst/>
                <a:gdLst>
                  <a:gd name="T0" fmla="*/ 59 w 59"/>
                  <a:gd name="T1" fmla="*/ 42 h 42"/>
                  <a:gd name="T2" fmla="*/ 39 w 59"/>
                  <a:gd name="T3" fmla="*/ 42 h 42"/>
                  <a:gd name="T4" fmla="*/ 13 w 59"/>
                  <a:gd name="T5" fmla="*/ 12 h 42"/>
                  <a:gd name="T6" fmla="*/ 13 w 59"/>
                  <a:gd name="T7" fmla="*/ 42 h 42"/>
                  <a:gd name="T8" fmla="*/ 0 w 59"/>
                  <a:gd name="T9" fmla="*/ 42 h 42"/>
                  <a:gd name="T10" fmla="*/ 0 w 59"/>
                  <a:gd name="T11" fmla="*/ 0 h 42"/>
                  <a:gd name="T12" fmla="*/ 11 w 59"/>
                  <a:gd name="T13" fmla="*/ 0 h 42"/>
                  <a:gd name="T14" fmla="*/ 27 w 59"/>
                  <a:gd name="T15" fmla="*/ 8 h 42"/>
                  <a:gd name="T16" fmla="*/ 45 w 59"/>
                  <a:gd name="T17" fmla="*/ 31 h 42"/>
                  <a:gd name="T18" fmla="*/ 45 w 59"/>
                  <a:gd name="T19" fmla="*/ 0 h 42"/>
                  <a:gd name="T20" fmla="*/ 59 w 59"/>
                  <a:gd name="T21" fmla="*/ 0 h 42"/>
                  <a:gd name="T22" fmla="*/ 59 w 59"/>
                  <a:gd name="T23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42">
                    <a:moveTo>
                      <a:pt x="59" y="42"/>
                    </a:moveTo>
                    <a:cubicBezTo>
                      <a:pt x="39" y="42"/>
                      <a:pt x="39" y="42"/>
                      <a:pt x="39" y="4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9" y="0"/>
                      <a:pt x="23" y="4"/>
                      <a:pt x="27" y="8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9" y="0"/>
                      <a:pt x="59" y="0"/>
                      <a:pt x="59" y="0"/>
                    </a:cubicBezTo>
                    <a:lnTo>
                      <a:pt x="59" y="42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7" name="Freeform 35"/>
              <p:cNvSpPr>
                <a:spLocks noEditPoints="1"/>
              </p:cNvSpPr>
              <p:nvPr/>
            </p:nvSpPr>
            <p:spPr bwMode="auto">
              <a:xfrm>
                <a:off x="6062663" y="3273426"/>
                <a:ext cx="214313" cy="158750"/>
              </a:xfrm>
              <a:custGeom>
                <a:avLst/>
                <a:gdLst>
                  <a:gd name="T0" fmla="*/ 34 w 57"/>
                  <a:gd name="T1" fmla="*/ 10 h 42"/>
                  <a:gd name="T2" fmla="*/ 13 w 57"/>
                  <a:gd name="T3" fmla="*/ 10 h 42"/>
                  <a:gd name="T4" fmla="*/ 13 w 57"/>
                  <a:gd name="T5" fmla="*/ 32 h 42"/>
                  <a:gd name="T6" fmla="*/ 35 w 57"/>
                  <a:gd name="T7" fmla="*/ 32 h 42"/>
                  <a:gd name="T8" fmla="*/ 41 w 57"/>
                  <a:gd name="T9" fmla="*/ 30 h 42"/>
                  <a:gd name="T10" fmla="*/ 43 w 57"/>
                  <a:gd name="T11" fmla="*/ 25 h 42"/>
                  <a:gd name="T12" fmla="*/ 43 w 57"/>
                  <a:gd name="T13" fmla="*/ 18 h 42"/>
                  <a:gd name="T14" fmla="*/ 41 w 57"/>
                  <a:gd name="T15" fmla="*/ 12 h 42"/>
                  <a:gd name="T16" fmla="*/ 34 w 57"/>
                  <a:gd name="T17" fmla="*/ 10 h 42"/>
                  <a:gd name="T18" fmla="*/ 38 w 57"/>
                  <a:gd name="T19" fmla="*/ 0 h 42"/>
                  <a:gd name="T20" fmla="*/ 52 w 57"/>
                  <a:gd name="T21" fmla="*/ 3 h 42"/>
                  <a:gd name="T22" fmla="*/ 57 w 57"/>
                  <a:gd name="T23" fmla="*/ 14 h 42"/>
                  <a:gd name="T24" fmla="*/ 57 w 57"/>
                  <a:gd name="T25" fmla="*/ 29 h 42"/>
                  <a:gd name="T26" fmla="*/ 53 w 57"/>
                  <a:gd name="T27" fmla="*/ 39 h 42"/>
                  <a:gd name="T28" fmla="*/ 42 w 57"/>
                  <a:gd name="T29" fmla="*/ 42 h 42"/>
                  <a:gd name="T30" fmla="*/ 0 w 57"/>
                  <a:gd name="T31" fmla="*/ 42 h 42"/>
                  <a:gd name="T32" fmla="*/ 0 w 57"/>
                  <a:gd name="T33" fmla="*/ 0 h 42"/>
                  <a:gd name="T34" fmla="*/ 38 w 57"/>
                  <a:gd name="T3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" h="42">
                    <a:moveTo>
                      <a:pt x="34" y="10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35" y="32"/>
                      <a:pt x="35" y="32"/>
                      <a:pt x="35" y="32"/>
                    </a:cubicBezTo>
                    <a:cubicBezTo>
                      <a:pt x="38" y="32"/>
                      <a:pt x="40" y="31"/>
                      <a:pt x="41" y="30"/>
                    </a:cubicBezTo>
                    <a:cubicBezTo>
                      <a:pt x="43" y="29"/>
                      <a:pt x="43" y="27"/>
                      <a:pt x="43" y="25"/>
                    </a:cubicBezTo>
                    <a:cubicBezTo>
                      <a:pt x="43" y="18"/>
                      <a:pt x="43" y="18"/>
                      <a:pt x="43" y="18"/>
                    </a:cubicBezTo>
                    <a:cubicBezTo>
                      <a:pt x="43" y="15"/>
                      <a:pt x="43" y="13"/>
                      <a:pt x="41" y="12"/>
                    </a:cubicBezTo>
                    <a:cubicBezTo>
                      <a:pt x="39" y="11"/>
                      <a:pt x="37" y="10"/>
                      <a:pt x="34" y="10"/>
                    </a:cubicBezTo>
                    <a:moveTo>
                      <a:pt x="38" y="0"/>
                    </a:moveTo>
                    <a:cubicBezTo>
                      <a:pt x="44" y="0"/>
                      <a:pt x="49" y="1"/>
                      <a:pt x="52" y="3"/>
                    </a:cubicBezTo>
                    <a:cubicBezTo>
                      <a:pt x="55" y="6"/>
                      <a:pt x="57" y="9"/>
                      <a:pt x="57" y="14"/>
                    </a:cubicBezTo>
                    <a:cubicBezTo>
                      <a:pt x="57" y="29"/>
                      <a:pt x="57" y="29"/>
                      <a:pt x="57" y="29"/>
                    </a:cubicBezTo>
                    <a:cubicBezTo>
                      <a:pt x="57" y="33"/>
                      <a:pt x="55" y="37"/>
                      <a:pt x="53" y="39"/>
                    </a:cubicBezTo>
                    <a:cubicBezTo>
                      <a:pt x="51" y="41"/>
                      <a:pt x="47" y="42"/>
                      <a:pt x="42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8" name="Freeform 36"/>
              <p:cNvSpPr>
                <a:spLocks/>
              </p:cNvSpPr>
              <p:nvPr/>
            </p:nvSpPr>
            <p:spPr bwMode="auto">
              <a:xfrm>
                <a:off x="3756025" y="3273426"/>
                <a:ext cx="203200" cy="163513"/>
              </a:xfrm>
              <a:custGeom>
                <a:avLst/>
                <a:gdLst>
                  <a:gd name="T0" fmla="*/ 36 w 54"/>
                  <a:gd name="T1" fmla="*/ 33 h 43"/>
                  <a:gd name="T2" fmla="*/ 40 w 54"/>
                  <a:gd name="T3" fmla="*/ 32 h 43"/>
                  <a:gd name="T4" fmla="*/ 41 w 54"/>
                  <a:gd name="T5" fmla="*/ 30 h 43"/>
                  <a:gd name="T6" fmla="*/ 40 w 54"/>
                  <a:gd name="T7" fmla="*/ 27 h 43"/>
                  <a:gd name="T8" fmla="*/ 34 w 54"/>
                  <a:gd name="T9" fmla="*/ 26 h 43"/>
                  <a:gd name="T10" fmla="*/ 14 w 54"/>
                  <a:gd name="T11" fmla="*/ 25 h 43"/>
                  <a:gd name="T12" fmla="*/ 3 w 54"/>
                  <a:gd name="T13" fmla="*/ 22 h 43"/>
                  <a:gd name="T14" fmla="*/ 0 w 54"/>
                  <a:gd name="T15" fmla="*/ 13 h 43"/>
                  <a:gd name="T16" fmla="*/ 1 w 54"/>
                  <a:gd name="T17" fmla="*/ 7 h 43"/>
                  <a:gd name="T18" fmla="*/ 3 w 54"/>
                  <a:gd name="T19" fmla="*/ 3 h 43"/>
                  <a:gd name="T20" fmla="*/ 8 w 54"/>
                  <a:gd name="T21" fmla="*/ 0 h 43"/>
                  <a:gd name="T22" fmla="*/ 18 w 54"/>
                  <a:gd name="T23" fmla="*/ 0 h 43"/>
                  <a:gd name="T24" fmla="*/ 39 w 54"/>
                  <a:gd name="T25" fmla="*/ 0 h 43"/>
                  <a:gd name="T26" fmla="*/ 49 w 54"/>
                  <a:gd name="T27" fmla="*/ 2 h 43"/>
                  <a:gd name="T28" fmla="*/ 53 w 54"/>
                  <a:gd name="T29" fmla="*/ 9 h 43"/>
                  <a:gd name="T30" fmla="*/ 20 w 54"/>
                  <a:gd name="T31" fmla="*/ 9 h 43"/>
                  <a:gd name="T32" fmla="*/ 15 w 54"/>
                  <a:gd name="T33" fmla="*/ 10 h 43"/>
                  <a:gd name="T34" fmla="*/ 14 w 54"/>
                  <a:gd name="T35" fmla="*/ 12 h 43"/>
                  <a:gd name="T36" fmla="*/ 15 w 54"/>
                  <a:gd name="T37" fmla="*/ 15 h 43"/>
                  <a:gd name="T38" fmla="*/ 19 w 54"/>
                  <a:gd name="T39" fmla="*/ 16 h 43"/>
                  <a:gd name="T40" fmla="*/ 41 w 54"/>
                  <a:gd name="T41" fmla="*/ 16 h 43"/>
                  <a:gd name="T42" fmla="*/ 51 w 54"/>
                  <a:gd name="T43" fmla="*/ 19 h 43"/>
                  <a:gd name="T44" fmla="*/ 54 w 54"/>
                  <a:gd name="T45" fmla="*/ 30 h 43"/>
                  <a:gd name="T46" fmla="*/ 53 w 54"/>
                  <a:gd name="T47" fmla="*/ 37 h 43"/>
                  <a:gd name="T48" fmla="*/ 49 w 54"/>
                  <a:gd name="T49" fmla="*/ 41 h 43"/>
                  <a:gd name="T50" fmla="*/ 45 w 54"/>
                  <a:gd name="T51" fmla="*/ 42 h 43"/>
                  <a:gd name="T52" fmla="*/ 36 w 54"/>
                  <a:gd name="T53" fmla="*/ 43 h 43"/>
                  <a:gd name="T54" fmla="*/ 18 w 54"/>
                  <a:gd name="T55" fmla="*/ 43 h 43"/>
                  <a:gd name="T56" fmla="*/ 4 w 54"/>
                  <a:gd name="T57" fmla="*/ 40 h 43"/>
                  <a:gd name="T58" fmla="*/ 0 w 54"/>
                  <a:gd name="T59" fmla="*/ 33 h 43"/>
                  <a:gd name="T60" fmla="*/ 36 w 54"/>
                  <a:gd name="T61" fmla="*/ 3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4" h="43">
                    <a:moveTo>
                      <a:pt x="36" y="33"/>
                    </a:moveTo>
                    <a:cubicBezTo>
                      <a:pt x="38" y="33"/>
                      <a:pt x="39" y="33"/>
                      <a:pt x="40" y="32"/>
                    </a:cubicBezTo>
                    <a:cubicBezTo>
                      <a:pt x="40" y="32"/>
                      <a:pt x="41" y="31"/>
                      <a:pt x="41" y="30"/>
                    </a:cubicBezTo>
                    <a:cubicBezTo>
                      <a:pt x="41" y="28"/>
                      <a:pt x="40" y="27"/>
                      <a:pt x="40" y="27"/>
                    </a:cubicBezTo>
                    <a:cubicBezTo>
                      <a:pt x="39" y="26"/>
                      <a:pt x="37" y="26"/>
                      <a:pt x="34" y="26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8" y="25"/>
                      <a:pt x="5" y="24"/>
                      <a:pt x="3" y="22"/>
                    </a:cubicBezTo>
                    <a:cubicBezTo>
                      <a:pt x="1" y="21"/>
                      <a:pt x="0" y="17"/>
                      <a:pt x="0" y="13"/>
                    </a:cubicBezTo>
                    <a:cubicBezTo>
                      <a:pt x="0" y="10"/>
                      <a:pt x="1" y="8"/>
                      <a:pt x="1" y="7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5" y="2"/>
                      <a:pt x="6" y="1"/>
                      <a:pt x="8" y="0"/>
                    </a:cubicBezTo>
                    <a:cubicBezTo>
                      <a:pt x="10" y="0"/>
                      <a:pt x="14" y="0"/>
                      <a:pt x="18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44" y="0"/>
                      <a:pt x="47" y="0"/>
                      <a:pt x="49" y="2"/>
                    </a:cubicBezTo>
                    <a:cubicBezTo>
                      <a:pt x="51" y="4"/>
                      <a:pt x="52" y="6"/>
                      <a:pt x="53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8" y="9"/>
                      <a:pt x="16" y="9"/>
                      <a:pt x="15" y="10"/>
                    </a:cubicBezTo>
                    <a:cubicBezTo>
                      <a:pt x="14" y="10"/>
                      <a:pt x="14" y="11"/>
                      <a:pt x="14" y="12"/>
                    </a:cubicBezTo>
                    <a:cubicBezTo>
                      <a:pt x="14" y="13"/>
                      <a:pt x="14" y="14"/>
                      <a:pt x="15" y="15"/>
                    </a:cubicBezTo>
                    <a:cubicBezTo>
                      <a:pt x="16" y="15"/>
                      <a:pt x="17" y="16"/>
                      <a:pt x="19" y="16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6" y="16"/>
                      <a:pt x="49" y="17"/>
                      <a:pt x="51" y="19"/>
                    </a:cubicBezTo>
                    <a:cubicBezTo>
                      <a:pt x="53" y="21"/>
                      <a:pt x="54" y="25"/>
                      <a:pt x="54" y="30"/>
                    </a:cubicBezTo>
                    <a:cubicBezTo>
                      <a:pt x="54" y="33"/>
                      <a:pt x="54" y="35"/>
                      <a:pt x="53" y="37"/>
                    </a:cubicBezTo>
                    <a:cubicBezTo>
                      <a:pt x="53" y="38"/>
                      <a:pt x="51" y="40"/>
                      <a:pt x="49" y="41"/>
                    </a:cubicBezTo>
                    <a:cubicBezTo>
                      <a:pt x="48" y="41"/>
                      <a:pt x="47" y="42"/>
                      <a:pt x="45" y="42"/>
                    </a:cubicBezTo>
                    <a:cubicBezTo>
                      <a:pt x="43" y="43"/>
                      <a:pt x="40" y="43"/>
                      <a:pt x="36" y="43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1" y="43"/>
                      <a:pt x="6" y="42"/>
                      <a:pt x="4" y="40"/>
                    </a:cubicBezTo>
                    <a:cubicBezTo>
                      <a:pt x="2" y="39"/>
                      <a:pt x="0" y="36"/>
                      <a:pt x="0" y="33"/>
                    </a:cubicBezTo>
                    <a:lnTo>
                      <a:pt x="36" y="33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9" name="Freeform 37"/>
              <p:cNvSpPr>
                <a:spLocks noEditPoints="1"/>
              </p:cNvSpPr>
              <p:nvPr/>
            </p:nvSpPr>
            <p:spPr bwMode="auto">
              <a:xfrm>
                <a:off x="3506788" y="3273426"/>
                <a:ext cx="241300" cy="158750"/>
              </a:xfrm>
              <a:custGeom>
                <a:avLst/>
                <a:gdLst>
                  <a:gd name="T0" fmla="*/ 36 w 152"/>
                  <a:gd name="T1" fmla="*/ 100 h 100"/>
                  <a:gd name="T2" fmla="*/ 0 w 152"/>
                  <a:gd name="T3" fmla="*/ 100 h 100"/>
                  <a:gd name="T4" fmla="*/ 57 w 152"/>
                  <a:gd name="T5" fmla="*/ 0 h 100"/>
                  <a:gd name="T6" fmla="*/ 97 w 152"/>
                  <a:gd name="T7" fmla="*/ 0 h 100"/>
                  <a:gd name="T8" fmla="*/ 152 w 152"/>
                  <a:gd name="T9" fmla="*/ 100 h 100"/>
                  <a:gd name="T10" fmla="*/ 119 w 152"/>
                  <a:gd name="T11" fmla="*/ 100 h 100"/>
                  <a:gd name="T12" fmla="*/ 107 w 152"/>
                  <a:gd name="T13" fmla="*/ 84 h 100"/>
                  <a:gd name="T14" fmla="*/ 45 w 152"/>
                  <a:gd name="T15" fmla="*/ 84 h 100"/>
                  <a:gd name="T16" fmla="*/ 36 w 152"/>
                  <a:gd name="T17" fmla="*/ 100 h 100"/>
                  <a:gd name="T18" fmla="*/ 57 w 152"/>
                  <a:gd name="T19" fmla="*/ 60 h 100"/>
                  <a:gd name="T20" fmla="*/ 97 w 152"/>
                  <a:gd name="T21" fmla="*/ 60 h 100"/>
                  <a:gd name="T22" fmla="*/ 76 w 152"/>
                  <a:gd name="T23" fmla="*/ 24 h 100"/>
                  <a:gd name="T24" fmla="*/ 57 w 152"/>
                  <a:gd name="T25" fmla="*/ 6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2" h="100">
                    <a:moveTo>
                      <a:pt x="36" y="100"/>
                    </a:moveTo>
                    <a:lnTo>
                      <a:pt x="0" y="100"/>
                    </a:lnTo>
                    <a:lnTo>
                      <a:pt x="57" y="0"/>
                    </a:lnTo>
                    <a:lnTo>
                      <a:pt x="97" y="0"/>
                    </a:lnTo>
                    <a:lnTo>
                      <a:pt x="152" y="100"/>
                    </a:lnTo>
                    <a:lnTo>
                      <a:pt x="119" y="100"/>
                    </a:lnTo>
                    <a:lnTo>
                      <a:pt x="107" y="84"/>
                    </a:lnTo>
                    <a:lnTo>
                      <a:pt x="45" y="84"/>
                    </a:lnTo>
                    <a:lnTo>
                      <a:pt x="36" y="100"/>
                    </a:lnTo>
                    <a:close/>
                    <a:moveTo>
                      <a:pt x="57" y="60"/>
                    </a:moveTo>
                    <a:lnTo>
                      <a:pt x="97" y="60"/>
                    </a:lnTo>
                    <a:lnTo>
                      <a:pt x="76" y="24"/>
                    </a:lnTo>
                    <a:lnTo>
                      <a:pt x="57" y="60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0" name="Freeform 38"/>
              <p:cNvSpPr>
                <a:spLocks noEditPoints="1"/>
              </p:cNvSpPr>
              <p:nvPr/>
            </p:nvSpPr>
            <p:spPr bwMode="auto">
              <a:xfrm>
                <a:off x="4214813" y="3273426"/>
                <a:ext cx="222250" cy="163513"/>
              </a:xfrm>
              <a:custGeom>
                <a:avLst/>
                <a:gdLst>
                  <a:gd name="T0" fmla="*/ 21 w 59"/>
                  <a:gd name="T1" fmla="*/ 43 h 43"/>
                  <a:gd name="T2" fmla="*/ 10 w 59"/>
                  <a:gd name="T3" fmla="*/ 42 h 43"/>
                  <a:gd name="T4" fmla="*/ 5 w 59"/>
                  <a:gd name="T5" fmla="*/ 40 h 43"/>
                  <a:gd name="T6" fmla="*/ 1 w 59"/>
                  <a:gd name="T7" fmla="*/ 35 h 43"/>
                  <a:gd name="T8" fmla="*/ 0 w 59"/>
                  <a:gd name="T9" fmla="*/ 27 h 43"/>
                  <a:gd name="T10" fmla="*/ 0 w 59"/>
                  <a:gd name="T11" fmla="*/ 16 h 43"/>
                  <a:gd name="T12" fmla="*/ 1 w 59"/>
                  <a:gd name="T13" fmla="*/ 7 h 43"/>
                  <a:gd name="T14" fmla="*/ 5 w 59"/>
                  <a:gd name="T15" fmla="*/ 2 h 43"/>
                  <a:gd name="T16" fmla="*/ 10 w 59"/>
                  <a:gd name="T17" fmla="*/ 0 h 43"/>
                  <a:gd name="T18" fmla="*/ 21 w 59"/>
                  <a:gd name="T19" fmla="*/ 0 h 43"/>
                  <a:gd name="T20" fmla="*/ 37 w 59"/>
                  <a:gd name="T21" fmla="*/ 0 h 43"/>
                  <a:gd name="T22" fmla="*/ 48 w 59"/>
                  <a:gd name="T23" fmla="*/ 0 h 43"/>
                  <a:gd name="T24" fmla="*/ 54 w 59"/>
                  <a:gd name="T25" fmla="*/ 2 h 43"/>
                  <a:gd name="T26" fmla="*/ 57 w 59"/>
                  <a:gd name="T27" fmla="*/ 7 h 43"/>
                  <a:gd name="T28" fmla="*/ 59 w 59"/>
                  <a:gd name="T29" fmla="*/ 15 h 43"/>
                  <a:gd name="T30" fmla="*/ 59 w 59"/>
                  <a:gd name="T31" fmla="*/ 27 h 43"/>
                  <a:gd name="T32" fmla="*/ 57 w 59"/>
                  <a:gd name="T33" fmla="*/ 35 h 43"/>
                  <a:gd name="T34" fmla="*/ 54 w 59"/>
                  <a:gd name="T35" fmla="*/ 40 h 43"/>
                  <a:gd name="T36" fmla="*/ 48 w 59"/>
                  <a:gd name="T37" fmla="*/ 42 h 43"/>
                  <a:gd name="T38" fmla="*/ 37 w 59"/>
                  <a:gd name="T39" fmla="*/ 43 h 43"/>
                  <a:gd name="T40" fmla="*/ 21 w 59"/>
                  <a:gd name="T41" fmla="*/ 43 h 43"/>
                  <a:gd name="T42" fmla="*/ 25 w 59"/>
                  <a:gd name="T43" fmla="*/ 32 h 43"/>
                  <a:gd name="T44" fmla="*/ 33 w 59"/>
                  <a:gd name="T45" fmla="*/ 32 h 43"/>
                  <a:gd name="T46" fmla="*/ 43 w 59"/>
                  <a:gd name="T47" fmla="*/ 30 h 43"/>
                  <a:gd name="T48" fmla="*/ 45 w 59"/>
                  <a:gd name="T49" fmla="*/ 24 h 43"/>
                  <a:gd name="T50" fmla="*/ 45 w 59"/>
                  <a:gd name="T51" fmla="*/ 18 h 43"/>
                  <a:gd name="T52" fmla="*/ 43 w 59"/>
                  <a:gd name="T53" fmla="*/ 12 h 43"/>
                  <a:gd name="T54" fmla="*/ 33 w 59"/>
                  <a:gd name="T55" fmla="*/ 10 h 43"/>
                  <a:gd name="T56" fmla="*/ 25 w 59"/>
                  <a:gd name="T57" fmla="*/ 10 h 43"/>
                  <a:gd name="T58" fmla="*/ 16 w 59"/>
                  <a:gd name="T59" fmla="*/ 12 h 43"/>
                  <a:gd name="T60" fmla="*/ 13 w 59"/>
                  <a:gd name="T61" fmla="*/ 18 h 43"/>
                  <a:gd name="T62" fmla="*/ 13 w 59"/>
                  <a:gd name="T63" fmla="*/ 24 h 43"/>
                  <a:gd name="T64" fmla="*/ 16 w 59"/>
                  <a:gd name="T65" fmla="*/ 30 h 43"/>
                  <a:gd name="T66" fmla="*/ 25 w 59"/>
                  <a:gd name="T67" fmla="*/ 3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43">
                    <a:moveTo>
                      <a:pt x="21" y="43"/>
                    </a:moveTo>
                    <a:cubicBezTo>
                      <a:pt x="16" y="43"/>
                      <a:pt x="13" y="42"/>
                      <a:pt x="10" y="42"/>
                    </a:cubicBezTo>
                    <a:cubicBezTo>
                      <a:pt x="8" y="42"/>
                      <a:pt x="6" y="41"/>
                      <a:pt x="5" y="40"/>
                    </a:cubicBezTo>
                    <a:cubicBezTo>
                      <a:pt x="3" y="39"/>
                      <a:pt x="2" y="37"/>
                      <a:pt x="1" y="35"/>
                    </a:cubicBezTo>
                    <a:cubicBezTo>
                      <a:pt x="0" y="33"/>
                      <a:pt x="0" y="30"/>
                      <a:pt x="0" y="27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2"/>
                      <a:pt x="0" y="9"/>
                      <a:pt x="1" y="7"/>
                    </a:cubicBezTo>
                    <a:cubicBezTo>
                      <a:pt x="2" y="5"/>
                      <a:pt x="3" y="4"/>
                      <a:pt x="5" y="2"/>
                    </a:cubicBezTo>
                    <a:cubicBezTo>
                      <a:pt x="6" y="1"/>
                      <a:pt x="8" y="1"/>
                      <a:pt x="10" y="0"/>
                    </a:cubicBezTo>
                    <a:cubicBezTo>
                      <a:pt x="13" y="0"/>
                      <a:pt x="17" y="0"/>
                      <a:pt x="2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42" y="0"/>
                      <a:pt x="46" y="0"/>
                      <a:pt x="48" y="0"/>
                    </a:cubicBezTo>
                    <a:cubicBezTo>
                      <a:pt x="51" y="1"/>
                      <a:pt x="52" y="1"/>
                      <a:pt x="54" y="2"/>
                    </a:cubicBezTo>
                    <a:cubicBezTo>
                      <a:pt x="56" y="4"/>
                      <a:pt x="57" y="5"/>
                      <a:pt x="57" y="7"/>
                    </a:cubicBezTo>
                    <a:cubicBezTo>
                      <a:pt x="58" y="9"/>
                      <a:pt x="59" y="12"/>
                      <a:pt x="59" y="15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59" y="30"/>
                      <a:pt x="58" y="33"/>
                      <a:pt x="57" y="35"/>
                    </a:cubicBezTo>
                    <a:cubicBezTo>
                      <a:pt x="57" y="37"/>
                      <a:pt x="56" y="39"/>
                      <a:pt x="54" y="40"/>
                    </a:cubicBezTo>
                    <a:cubicBezTo>
                      <a:pt x="52" y="41"/>
                      <a:pt x="51" y="42"/>
                      <a:pt x="48" y="42"/>
                    </a:cubicBezTo>
                    <a:cubicBezTo>
                      <a:pt x="46" y="42"/>
                      <a:pt x="42" y="43"/>
                      <a:pt x="37" y="43"/>
                    </a:cubicBezTo>
                    <a:lnTo>
                      <a:pt x="21" y="43"/>
                    </a:lnTo>
                    <a:close/>
                    <a:moveTo>
                      <a:pt x="25" y="32"/>
                    </a:moveTo>
                    <a:cubicBezTo>
                      <a:pt x="33" y="32"/>
                      <a:pt x="33" y="32"/>
                      <a:pt x="33" y="32"/>
                    </a:cubicBezTo>
                    <a:cubicBezTo>
                      <a:pt x="38" y="32"/>
                      <a:pt x="41" y="32"/>
                      <a:pt x="43" y="30"/>
                    </a:cubicBezTo>
                    <a:cubicBezTo>
                      <a:pt x="44" y="29"/>
                      <a:pt x="45" y="27"/>
                      <a:pt x="45" y="24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15"/>
                      <a:pt x="44" y="13"/>
                      <a:pt x="43" y="12"/>
                    </a:cubicBezTo>
                    <a:cubicBezTo>
                      <a:pt x="41" y="11"/>
                      <a:pt x="38" y="10"/>
                      <a:pt x="33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0" y="10"/>
                      <a:pt x="17" y="11"/>
                      <a:pt x="16" y="12"/>
                    </a:cubicBezTo>
                    <a:cubicBezTo>
                      <a:pt x="14" y="13"/>
                      <a:pt x="13" y="15"/>
                      <a:pt x="13" y="18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7"/>
                      <a:pt x="14" y="29"/>
                      <a:pt x="16" y="30"/>
                    </a:cubicBezTo>
                    <a:cubicBezTo>
                      <a:pt x="17" y="32"/>
                      <a:pt x="20" y="32"/>
                      <a:pt x="25" y="32"/>
                    </a:cubicBezTo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1" name="Freeform 39"/>
              <p:cNvSpPr>
                <a:spLocks noEditPoints="1"/>
              </p:cNvSpPr>
              <p:nvPr/>
            </p:nvSpPr>
            <p:spPr bwMode="auto">
              <a:xfrm>
                <a:off x="5562600" y="3273426"/>
                <a:ext cx="239713" cy="158750"/>
              </a:xfrm>
              <a:custGeom>
                <a:avLst/>
                <a:gdLst>
                  <a:gd name="T0" fmla="*/ 33 w 151"/>
                  <a:gd name="T1" fmla="*/ 100 h 100"/>
                  <a:gd name="T2" fmla="*/ 0 w 151"/>
                  <a:gd name="T3" fmla="*/ 100 h 100"/>
                  <a:gd name="T4" fmla="*/ 54 w 151"/>
                  <a:gd name="T5" fmla="*/ 0 h 100"/>
                  <a:gd name="T6" fmla="*/ 94 w 151"/>
                  <a:gd name="T7" fmla="*/ 0 h 100"/>
                  <a:gd name="T8" fmla="*/ 151 w 151"/>
                  <a:gd name="T9" fmla="*/ 100 h 100"/>
                  <a:gd name="T10" fmla="*/ 116 w 151"/>
                  <a:gd name="T11" fmla="*/ 100 h 100"/>
                  <a:gd name="T12" fmla="*/ 106 w 151"/>
                  <a:gd name="T13" fmla="*/ 84 h 100"/>
                  <a:gd name="T14" fmla="*/ 42 w 151"/>
                  <a:gd name="T15" fmla="*/ 84 h 100"/>
                  <a:gd name="T16" fmla="*/ 33 w 151"/>
                  <a:gd name="T17" fmla="*/ 100 h 100"/>
                  <a:gd name="T18" fmla="*/ 54 w 151"/>
                  <a:gd name="T19" fmla="*/ 60 h 100"/>
                  <a:gd name="T20" fmla="*/ 94 w 151"/>
                  <a:gd name="T21" fmla="*/ 60 h 100"/>
                  <a:gd name="T22" fmla="*/ 75 w 151"/>
                  <a:gd name="T23" fmla="*/ 24 h 100"/>
                  <a:gd name="T24" fmla="*/ 54 w 151"/>
                  <a:gd name="T25" fmla="*/ 6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1" h="100">
                    <a:moveTo>
                      <a:pt x="33" y="100"/>
                    </a:moveTo>
                    <a:lnTo>
                      <a:pt x="0" y="100"/>
                    </a:lnTo>
                    <a:lnTo>
                      <a:pt x="54" y="0"/>
                    </a:lnTo>
                    <a:lnTo>
                      <a:pt x="94" y="0"/>
                    </a:lnTo>
                    <a:lnTo>
                      <a:pt x="151" y="100"/>
                    </a:lnTo>
                    <a:lnTo>
                      <a:pt x="116" y="100"/>
                    </a:lnTo>
                    <a:lnTo>
                      <a:pt x="106" y="84"/>
                    </a:lnTo>
                    <a:lnTo>
                      <a:pt x="42" y="84"/>
                    </a:lnTo>
                    <a:lnTo>
                      <a:pt x="33" y="100"/>
                    </a:lnTo>
                    <a:close/>
                    <a:moveTo>
                      <a:pt x="54" y="60"/>
                    </a:moveTo>
                    <a:lnTo>
                      <a:pt x="94" y="60"/>
                    </a:lnTo>
                    <a:lnTo>
                      <a:pt x="75" y="24"/>
                    </a:lnTo>
                    <a:lnTo>
                      <a:pt x="54" y="60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2" name="Freeform 40"/>
              <p:cNvSpPr>
                <a:spLocks/>
              </p:cNvSpPr>
              <p:nvPr/>
            </p:nvSpPr>
            <p:spPr bwMode="auto">
              <a:xfrm>
                <a:off x="3059113" y="3273426"/>
                <a:ext cx="173038" cy="139700"/>
              </a:xfrm>
              <a:custGeom>
                <a:avLst/>
                <a:gdLst>
                  <a:gd name="T0" fmla="*/ 33 w 46"/>
                  <a:gd name="T1" fmla="*/ 5 h 37"/>
                  <a:gd name="T2" fmla="*/ 34 w 46"/>
                  <a:gd name="T3" fmla="*/ 0 h 37"/>
                  <a:gd name="T4" fmla="*/ 12 w 46"/>
                  <a:gd name="T5" fmla="*/ 0 h 37"/>
                  <a:gd name="T6" fmla="*/ 11 w 46"/>
                  <a:gd name="T7" fmla="*/ 0 h 37"/>
                  <a:gd name="T8" fmla="*/ 10 w 46"/>
                  <a:gd name="T9" fmla="*/ 3 h 37"/>
                  <a:gd name="T10" fmla="*/ 12 w 46"/>
                  <a:gd name="T11" fmla="*/ 4 h 37"/>
                  <a:gd name="T12" fmla="*/ 14 w 46"/>
                  <a:gd name="T13" fmla="*/ 8 h 37"/>
                  <a:gd name="T14" fmla="*/ 7 w 46"/>
                  <a:gd name="T15" fmla="*/ 30 h 37"/>
                  <a:gd name="T16" fmla="*/ 1 w 46"/>
                  <a:gd name="T17" fmla="*/ 33 h 37"/>
                  <a:gd name="T18" fmla="*/ 0 w 46"/>
                  <a:gd name="T19" fmla="*/ 37 h 37"/>
                  <a:gd name="T20" fmla="*/ 0 w 46"/>
                  <a:gd name="T21" fmla="*/ 37 h 37"/>
                  <a:gd name="T22" fmla="*/ 41 w 46"/>
                  <a:gd name="T23" fmla="*/ 37 h 37"/>
                  <a:gd name="T24" fmla="*/ 46 w 46"/>
                  <a:gd name="T25" fmla="*/ 21 h 37"/>
                  <a:gd name="T26" fmla="*/ 42 w 46"/>
                  <a:gd name="T27" fmla="*/ 21 h 37"/>
                  <a:gd name="T28" fmla="*/ 40 w 46"/>
                  <a:gd name="T29" fmla="*/ 27 h 37"/>
                  <a:gd name="T30" fmla="*/ 36 w 46"/>
                  <a:gd name="T31" fmla="*/ 31 h 37"/>
                  <a:gd name="T32" fmla="*/ 23 w 46"/>
                  <a:gd name="T33" fmla="*/ 32 h 37"/>
                  <a:gd name="T34" fmla="*/ 22 w 46"/>
                  <a:gd name="T35" fmla="*/ 32 h 37"/>
                  <a:gd name="T36" fmla="*/ 21 w 46"/>
                  <a:gd name="T37" fmla="*/ 31 h 37"/>
                  <a:gd name="T38" fmla="*/ 28 w 46"/>
                  <a:gd name="T39" fmla="*/ 8 h 37"/>
                  <a:gd name="T40" fmla="*/ 33 w 46"/>
                  <a:gd name="T41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37">
                    <a:moveTo>
                      <a:pt x="33" y="5"/>
                    </a:moveTo>
                    <a:cubicBezTo>
                      <a:pt x="34" y="3"/>
                      <a:pt x="34" y="2"/>
                      <a:pt x="34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4"/>
                      <a:pt x="11" y="4"/>
                      <a:pt x="12" y="4"/>
                    </a:cubicBezTo>
                    <a:cubicBezTo>
                      <a:pt x="14" y="5"/>
                      <a:pt x="14" y="6"/>
                      <a:pt x="14" y="8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6" y="33"/>
                      <a:pt x="4" y="33"/>
                      <a:pt x="1" y="33"/>
                    </a:cubicBezTo>
                    <a:cubicBezTo>
                      <a:pt x="1" y="35"/>
                      <a:pt x="0" y="35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6" y="21"/>
                      <a:pt x="46" y="21"/>
                      <a:pt x="46" y="21"/>
                    </a:cubicBezTo>
                    <a:cubicBezTo>
                      <a:pt x="45" y="21"/>
                      <a:pt x="44" y="21"/>
                      <a:pt x="42" y="21"/>
                    </a:cubicBezTo>
                    <a:cubicBezTo>
                      <a:pt x="41" y="23"/>
                      <a:pt x="41" y="25"/>
                      <a:pt x="40" y="27"/>
                    </a:cubicBezTo>
                    <a:cubicBezTo>
                      <a:pt x="39" y="29"/>
                      <a:pt x="38" y="30"/>
                      <a:pt x="36" y="31"/>
                    </a:cubicBezTo>
                    <a:cubicBezTo>
                      <a:pt x="32" y="33"/>
                      <a:pt x="29" y="32"/>
                      <a:pt x="23" y="32"/>
                    </a:cubicBezTo>
                    <a:cubicBezTo>
                      <a:pt x="23" y="32"/>
                      <a:pt x="22" y="32"/>
                      <a:pt x="22" y="32"/>
                    </a:cubicBezTo>
                    <a:cubicBezTo>
                      <a:pt x="21" y="32"/>
                      <a:pt x="21" y="32"/>
                      <a:pt x="21" y="31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9" y="5"/>
                      <a:pt x="31" y="5"/>
                      <a:pt x="33" y="5"/>
                    </a:cubicBezTo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3" name="Freeform 41"/>
              <p:cNvSpPr>
                <a:spLocks noEditPoints="1"/>
              </p:cNvSpPr>
              <p:nvPr/>
            </p:nvSpPr>
            <p:spPr bwMode="auto">
              <a:xfrm>
                <a:off x="2863850" y="3078163"/>
                <a:ext cx="549275" cy="552450"/>
              </a:xfrm>
              <a:custGeom>
                <a:avLst/>
                <a:gdLst>
                  <a:gd name="T0" fmla="*/ 73 w 146"/>
                  <a:gd name="T1" fmla="*/ 0 h 145"/>
                  <a:gd name="T2" fmla="*/ 146 w 146"/>
                  <a:gd name="T3" fmla="*/ 73 h 145"/>
                  <a:gd name="T4" fmla="*/ 73 w 146"/>
                  <a:gd name="T5" fmla="*/ 145 h 145"/>
                  <a:gd name="T6" fmla="*/ 0 w 146"/>
                  <a:gd name="T7" fmla="*/ 73 h 145"/>
                  <a:gd name="T8" fmla="*/ 73 w 146"/>
                  <a:gd name="T9" fmla="*/ 0 h 145"/>
                  <a:gd name="T10" fmla="*/ 73 w 146"/>
                  <a:gd name="T11" fmla="*/ 42 h 145"/>
                  <a:gd name="T12" fmla="*/ 105 w 146"/>
                  <a:gd name="T13" fmla="*/ 73 h 145"/>
                  <a:gd name="T14" fmla="*/ 73 w 146"/>
                  <a:gd name="T15" fmla="*/ 104 h 145"/>
                  <a:gd name="T16" fmla="*/ 41 w 146"/>
                  <a:gd name="T17" fmla="*/ 73 h 145"/>
                  <a:gd name="T18" fmla="*/ 73 w 146"/>
                  <a:gd name="T19" fmla="*/ 42 h 145"/>
                  <a:gd name="T20" fmla="*/ 75 w 146"/>
                  <a:gd name="T21" fmla="*/ 11 h 145"/>
                  <a:gd name="T22" fmla="*/ 34 w 146"/>
                  <a:gd name="T23" fmla="*/ 71 h 145"/>
                  <a:gd name="T24" fmla="*/ 23 w 146"/>
                  <a:gd name="T25" fmla="*/ 36 h 145"/>
                  <a:gd name="T26" fmla="*/ 24 w 146"/>
                  <a:gd name="T27" fmla="*/ 35 h 145"/>
                  <a:gd name="T28" fmla="*/ 75 w 146"/>
                  <a:gd name="T29" fmla="*/ 11 h 145"/>
                  <a:gd name="T30" fmla="*/ 11 w 146"/>
                  <a:gd name="T31" fmla="*/ 70 h 145"/>
                  <a:gd name="T32" fmla="*/ 71 w 146"/>
                  <a:gd name="T33" fmla="*/ 111 h 145"/>
                  <a:gd name="T34" fmla="*/ 36 w 146"/>
                  <a:gd name="T35" fmla="*/ 122 h 145"/>
                  <a:gd name="T36" fmla="*/ 35 w 146"/>
                  <a:gd name="T37" fmla="*/ 122 h 145"/>
                  <a:gd name="T38" fmla="*/ 11 w 146"/>
                  <a:gd name="T39" fmla="*/ 70 h 145"/>
                  <a:gd name="T40" fmla="*/ 71 w 146"/>
                  <a:gd name="T41" fmla="*/ 135 h 145"/>
                  <a:gd name="T42" fmla="*/ 112 w 146"/>
                  <a:gd name="T43" fmla="*/ 74 h 145"/>
                  <a:gd name="T44" fmla="*/ 123 w 146"/>
                  <a:gd name="T45" fmla="*/ 110 h 145"/>
                  <a:gd name="T46" fmla="*/ 122 w 146"/>
                  <a:gd name="T47" fmla="*/ 111 h 145"/>
                  <a:gd name="T48" fmla="*/ 71 w 146"/>
                  <a:gd name="T49" fmla="*/ 135 h 145"/>
                  <a:gd name="T50" fmla="*/ 135 w 146"/>
                  <a:gd name="T51" fmla="*/ 75 h 145"/>
                  <a:gd name="T52" fmla="*/ 75 w 146"/>
                  <a:gd name="T53" fmla="*/ 35 h 145"/>
                  <a:gd name="T54" fmla="*/ 110 w 146"/>
                  <a:gd name="T55" fmla="*/ 23 h 145"/>
                  <a:gd name="T56" fmla="*/ 111 w 146"/>
                  <a:gd name="T57" fmla="*/ 24 h 145"/>
                  <a:gd name="T58" fmla="*/ 135 w 146"/>
                  <a:gd name="T59" fmla="*/ 7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6" h="145">
                    <a:moveTo>
                      <a:pt x="73" y="0"/>
                    </a:moveTo>
                    <a:cubicBezTo>
                      <a:pt x="113" y="0"/>
                      <a:pt x="146" y="33"/>
                      <a:pt x="146" y="73"/>
                    </a:cubicBezTo>
                    <a:cubicBezTo>
                      <a:pt x="146" y="113"/>
                      <a:pt x="113" y="145"/>
                      <a:pt x="73" y="145"/>
                    </a:cubicBezTo>
                    <a:cubicBezTo>
                      <a:pt x="33" y="145"/>
                      <a:pt x="0" y="113"/>
                      <a:pt x="0" y="73"/>
                    </a:cubicBezTo>
                    <a:cubicBezTo>
                      <a:pt x="0" y="33"/>
                      <a:pt x="33" y="0"/>
                      <a:pt x="73" y="0"/>
                    </a:cubicBezTo>
                    <a:moveTo>
                      <a:pt x="73" y="42"/>
                    </a:moveTo>
                    <a:cubicBezTo>
                      <a:pt x="90" y="42"/>
                      <a:pt x="105" y="56"/>
                      <a:pt x="105" y="73"/>
                    </a:cubicBezTo>
                    <a:cubicBezTo>
                      <a:pt x="105" y="90"/>
                      <a:pt x="90" y="104"/>
                      <a:pt x="73" y="104"/>
                    </a:cubicBezTo>
                    <a:cubicBezTo>
                      <a:pt x="56" y="104"/>
                      <a:pt x="41" y="90"/>
                      <a:pt x="41" y="73"/>
                    </a:cubicBezTo>
                    <a:cubicBezTo>
                      <a:pt x="41" y="56"/>
                      <a:pt x="56" y="42"/>
                      <a:pt x="73" y="42"/>
                    </a:cubicBezTo>
                    <a:moveTo>
                      <a:pt x="75" y="11"/>
                    </a:moveTo>
                    <a:cubicBezTo>
                      <a:pt x="66" y="15"/>
                      <a:pt x="37" y="35"/>
                      <a:pt x="34" y="71"/>
                    </a:cubicBezTo>
                    <a:cubicBezTo>
                      <a:pt x="30" y="66"/>
                      <a:pt x="23" y="52"/>
                      <a:pt x="23" y="36"/>
                    </a:cubicBezTo>
                    <a:cubicBezTo>
                      <a:pt x="24" y="35"/>
                      <a:pt x="24" y="35"/>
                      <a:pt x="24" y="35"/>
                    </a:cubicBezTo>
                    <a:cubicBezTo>
                      <a:pt x="28" y="26"/>
                      <a:pt x="51" y="8"/>
                      <a:pt x="75" y="11"/>
                    </a:cubicBezTo>
                    <a:moveTo>
                      <a:pt x="11" y="70"/>
                    </a:moveTo>
                    <a:cubicBezTo>
                      <a:pt x="15" y="79"/>
                      <a:pt x="35" y="108"/>
                      <a:pt x="71" y="111"/>
                    </a:cubicBezTo>
                    <a:cubicBezTo>
                      <a:pt x="67" y="115"/>
                      <a:pt x="52" y="122"/>
                      <a:pt x="36" y="122"/>
                    </a:cubicBezTo>
                    <a:cubicBezTo>
                      <a:pt x="35" y="122"/>
                      <a:pt x="35" y="122"/>
                      <a:pt x="35" y="122"/>
                    </a:cubicBezTo>
                    <a:cubicBezTo>
                      <a:pt x="27" y="118"/>
                      <a:pt x="9" y="95"/>
                      <a:pt x="11" y="70"/>
                    </a:cubicBezTo>
                    <a:moveTo>
                      <a:pt x="71" y="135"/>
                    </a:moveTo>
                    <a:cubicBezTo>
                      <a:pt x="80" y="130"/>
                      <a:pt x="109" y="110"/>
                      <a:pt x="112" y="74"/>
                    </a:cubicBezTo>
                    <a:cubicBezTo>
                      <a:pt x="116" y="79"/>
                      <a:pt x="123" y="94"/>
                      <a:pt x="123" y="110"/>
                    </a:cubicBezTo>
                    <a:cubicBezTo>
                      <a:pt x="122" y="111"/>
                      <a:pt x="122" y="111"/>
                      <a:pt x="122" y="111"/>
                    </a:cubicBezTo>
                    <a:cubicBezTo>
                      <a:pt x="118" y="119"/>
                      <a:pt x="95" y="137"/>
                      <a:pt x="71" y="135"/>
                    </a:cubicBezTo>
                    <a:moveTo>
                      <a:pt x="135" y="75"/>
                    </a:moveTo>
                    <a:cubicBezTo>
                      <a:pt x="131" y="66"/>
                      <a:pt x="111" y="37"/>
                      <a:pt x="75" y="35"/>
                    </a:cubicBezTo>
                    <a:cubicBezTo>
                      <a:pt x="79" y="30"/>
                      <a:pt x="94" y="23"/>
                      <a:pt x="110" y="23"/>
                    </a:cubicBezTo>
                    <a:cubicBezTo>
                      <a:pt x="111" y="24"/>
                      <a:pt x="111" y="24"/>
                      <a:pt x="111" y="24"/>
                    </a:cubicBezTo>
                    <a:cubicBezTo>
                      <a:pt x="119" y="28"/>
                      <a:pt x="137" y="51"/>
                      <a:pt x="135" y="75"/>
                    </a:cubicBezTo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</p:grpSp>
      </p:grpSp>
      <p:cxnSp>
        <p:nvCxnSpPr>
          <p:cNvPr id="45" name="Straight Connector 44"/>
          <p:cNvCxnSpPr/>
          <p:nvPr userDrawn="1"/>
        </p:nvCxnSpPr>
        <p:spPr>
          <a:xfrm>
            <a:off x="-12699" y="1354667"/>
            <a:ext cx="12204700" cy="0"/>
          </a:xfrm>
          <a:prstGeom prst="line">
            <a:avLst/>
          </a:prstGeom>
          <a:ln w="635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 userDrawn="1"/>
        </p:nvGrpSpPr>
        <p:grpSpPr>
          <a:xfrm>
            <a:off x="0" y="5888567"/>
            <a:ext cx="12192000" cy="969435"/>
            <a:chOff x="0" y="4416425"/>
            <a:chExt cx="9144000" cy="727076"/>
          </a:xfrm>
        </p:grpSpPr>
        <p:sp>
          <p:nvSpPr>
            <p:cNvPr id="47" name="Freeform 28"/>
            <p:cNvSpPr>
              <a:spLocks/>
            </p:cNvSpPr>
            <p:nvPr/>
          </p:nvSpPr>
          <p:spPr bwMode="auto">
            <a:xfrm>
              <a:off x="0" y="4464050"/>
              <a:ext cx="5632450" cy="293688"/>
            </a:xfrm>
            <a:custGeom>
              <a:avLst/>
              <a:gdLst>
                <a:gd name="T0" fmla="*/ 3420 w 3548"/>
                <a:gd name="T1" fmla="*/ 185 h 185"/>
                <a:gd name="T2" fmla="*/ 0 w 3548"/>
                <a:gd name="T3" fmla="*/ 185 h 185"/>
                <a:gd name="T4" fmla="*/ 0 w 3548"/>
                <a:gd name="T5" fmla="*/ 0 h 185"/>
                <a:gd name="T6" fmla="*/ 3548 w 3548"/>
                <a:gd name="T7" fmla="*/ 0 h 185"/>
                <a:gd name="T8" fmla="*/ 3420 w 3548"/>
                <a:gd name="T9" fmla="*/ 18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48" h="185">
                  <a:moveTo>
                    <a:pt x="3420" y="185"/>
                  </a:moveTo>
                  <a:lnTo>
                    <a:pt x="0" y="185"/>
                  </a:lnTo>
                  <a:lnTo>
                    <a:pt x="0" y="0"/>
                  </a:lnTo>
                  <a:lnTo>
                    <a:pt x="3548" y="0"/>
                  </a:lnTo>
                  <a:lnTo>
                    <a:pt x="3420" y="185"/>
                  </a:lnTo>
                  <a:close/>
                </a:path>
              </a:pathLst>
            </a:custGeom>
            <a:solidFill>
              <a:srgbClr val="004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8" name="Freeform 29"/>
            <p:cNvSpPr>
              <a:spLocks/>
            </p:cNvSpPr>
            <p:nvPr/>
          </p:nvSpPr>
          <p:spPr bwMode="auto">
            <a:xfrm>
              <a:off x="5559425" y="4416425"/>
              <a:ext cx="3584575" cy="288925"/>
            </a:xfrm>
            <a:custGeom>
              <a:avLst/>
              <a:gdLst>
                <a:gd name="T0" fmla="*/ 128 w 2258"/>
                <a:gd name="T1" fmla="*/ 0 h 182"/>
                <a:gd name="T2" fmla="*/ 2258 w 2258"/>
                <a:gd name="T3" fmla="*/ 0 h 182"/>
                <a:gd name="T4" fmla="*/ 2258 w 2258"/>
                <a:gd name="T5" fmla="*/ 182 h 182"/>
                <a:gd name="T6" fmla="*/ 0 w 2258"/>
                <a:gd name="T7" fmla="*/ 182 h 182"/>
                <a:gd name="T8" fmla="*/ 128 w 2258"/>
                <a:gd name="T9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8" h="182">
                  <a:moveTo>
                    <a:pt x="128" y="0"/>
                  </a:moveTo>
                  <a:lnTo>
                    <a:pt x="2258" y="0"/>
                  </a:lnTo>
                  <a:lnTo>
                    <a:pt x="2258" y="182"/>
                  </a:lnTo>
                  <a:lnTo>
                    <a:pt x="0" y="182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F59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0" y="4852988"/>
              <a:ext cx="9144000" cy="290513"/>
              <a:chOff x="0" y="4852988"/>
              <a:chExt cx="9144000" cy="290513"/>
            </a:xfrm>
          </p:grpSpPr>
          <p:sp>
            <p:nvSpPr>
              <p:cNvPr id="50" name="Rectangle 27"/>
              <p:cNvSpPr>
                <a:spLocks noChangeArrowheads="1"/>
              </p:cNvSpPr>
              <p:nvPr/>
            </p:nvSpPr>
            <p:spPr bwMode="auto">
              <a:xfrm>
                <a:off x="0" y="4852988"/>
                <a:ext cx="9144000" cy="290513"/>
              </a:xfrm>
              <a:prstGeom prst="rect">
                <a:avLst/>
              </a:prstGeom>
              <a:solidFill>
                <a:srgbClr val="0048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984625" y="4911725"/>
                <a:ext cx="1174750" cy="173038"/>
                <a:chOff x="3984625" y="4911725"/>
                <a:chExt cx="1174750" cy="173038"/>
              </a:xfrm>
            </p:grpSpPr>
            <p:sp>
              <p:nvSpPr>
                <p:cNvPr id="52" name="Freeform 30"/>
                <p:cNvSpPr>
                  <a:spLocks noEditPoints="1"/>
                </p:cNvSpPr>
                <p:nvPr/>
              </p:nvSpPr>
              <p:spPr bwMode="auto">
                <a:xfrm>
                  <a:off x="3984625" y="4911725"/>
                  <a:ext cx="263525" cy="173038"/>
                </a:xfrm>
                <a:custGeom>
                  <a:avLst/>
                  <a:gdLst>
                    <a:gd name="T0" fmla="*/ 83 w 83"/>
                    <a:gd name="T1" fmla="*/ 27 h 54"/>
                    <a:gd name="T2" fmla="*/ 44 w 83"/>
                    <a:gd name="T3" fmla="*/ 54 h 54"/>
                    <a:gd name="T4" fmla="*/ 12 w 83"/>
                    <a:gd name="T5" fmla="*/ 8 h 54"/>
                    <a:gd name="T6" fmla="*/ 67 w 83"/>
                    <a:gd name="T7" fmla="*/ 19 h 54"/>
                    <a:gd name="T8" fmla="*/ 51 w 83"/>
                    <a:gd name="T9" fmla="*/ 2 h 54"/>
                    <a:gd name="T10" fmla="*/ 59 w 83"/>
                    <a:gd name="T11" fmla="*/ 10 h 54"/>
                    <a:gd name="T12" fmla="*/ 68 w 83"/>
                    <a:gd name="T13" fmla="*/ 20 h 54"/>
                    <a:gd name="T14" fmla="*/ 67 w 83"/>
                    <a:gd name="T15" fmla="*/ 35 h 54"/>
                    <a:gd name="T16" fmla="*/ 77 w 83"/>
                    <a:gd name="T17" fmla="*/ 38 h 54"/>
                    <a:gd name="T18" fmla="*/ 44 w 83"/>
                    <a:gd name="T19" fmla="*/ 53 h 54"/>
                    <a:gd name="T20" fmla="*/ 35 w 83"/>
                    <a:gd name="T21" fmla="*/ 50 h 54"/>
                    <a:gd name="T22" fmla="*/ 36 w 83"/>
                    <a:gd name="T23" fmla="*/ 52 h 54"/>
                    <a:gd name="T24" fmla="*/ 49 w 83"/>
                    <a:gd name="T25" fmla="*/ 50 h 54"/>
                    <a:gd name="T26" fmla="*/ 17 w 83"/>
                    <a:gd name="T27" fmla="*/ 47 h 54"/>
                    <a:gd name="T28" fmla="*/ 5 w 83"/>
                    <a:gd name="T29" fmla="*/ 37 h 54"/>
                    <a:gd name="T30" fmla="*/ 33 w 83"/>
                    <a:gd name="T31" fmla="*/ 50 h 54"/>
                    <a:gd name="T32" fmla="*/ 2 w 83"/>
                    <a:gd name="T33" fmla="*/ 27 h 54"/>
                    <a:gd name="T34" fmla="*/ 13 w 83"/>
                    <a:gd name="T35" fmla="*/ 27 h 54"/>
                    <a:gd name="T36" fmla="*/ 15 w 83"/>
                    <a:gd name="T37" fmla="*/ 18 h 54"/>
                    <a:gd name="T38" fmla="*/ 13 w 83"/>
                    <a:gd name="T39" fmla="*/ 9 h 54"/>
                    <a:gd name="T40" fmla="*/ 15 w 83"/>
                    <a:gd name="T41" fmla="*/ 18 h 54"/>
                    <a:gd name="T42" fmla="*/ 23 w 83"/>
                    <a:gd name="T43" fmla="*/ 8 h 54"/>
                    <a:gd name="T44" fmla="*/ 50 w 83"/>
                    <a:gd name="T45" fmla="*/ 3 h 54"/>
                    <a:gd name="T46" fmla="*/ 36 w 83"/>
                    <a:gd name="T47" fmla="*/ 4 h 54"/>
                    <a:gd name="T48" fmla="*/ 48 w 83"/>
                    <a:gd name="T49" fmla="*/ 4 h 54"/>
                    <a:gd name="T50" fmla="*/ 58 w 83"/>
                    <a:gd name="T51" fmla="*/ 10 h 54"/>
                    <a:gd name="T52" fmla="*/ 42 w 83"/>
                    <a:gd name="T53" fmla="*/ 6 h 54"/>
                    <a:gd name="T54" fmla="*/ 41 w 83"/>
                    <a:gd name="T55" fmla="*/ 6 h 54"/>
                    <a:gd name="T56" fmla="*/ 41 w 83"/>
                    <a:gd name="T57" fmla="*/ 13 h 54"/>
                    <a:gd name="T58" fmla="*/ 32 w 83"/>
                    <a:gd name="T59" fmla="*/ 5 h 54"/>
                    <a:gd name="T60" fmla="*/ 37 w 83"/>
                    <a:gd name="T61" fmla="*/ 5 h 54"/>
                    <a:gd name="T62" fmla="*/ 34 w 83"/>
                    <a:gd name="T63" fmla="*/ 42 h 54"/>
                    <a:gd name="T64" fmla="*/ 33 w 83"/>
                    <a:gd name="T65" fmla="*/ 42 h 54"/>
                    <a:gd name="T66" fmla="*/ 33 w 83"/>
                    <a:gd name="T67" fmla="*/ 50 h 54"/>
                    <a:gd name="T68" fmla="*/ 48 w 83"/>
                    <a:gd name="T69" fmla="*/ 50 h 54"/>
                    <a:gd name="T70" fmla="*/ 46 w 83"/>
                    <a:gd name="T71" fmla="*/ 49 h 54"/>
                    <a:gd name="T72" fmla="*/ 41 w 83"/>
                    <a:gd name="T73" fmla="*/ 48 h 54"/>
                    <a:gd name="T74" fmla="*/ 29 w 83"/>
                    <a:gd name="T75" fmla="*/ 20 h 54"/>
                    <a:gd name="T76" fmla="*/ 51 w 83"/>
                    <a:gd name="T77" fmla="*/ 13 h 54"/>
                    <a:gd name="T78" fmla="*/ 58 w 83"/>
                    <a:gd name="T79" fmla="*/ 11 h 54"/>
                    <a:gd name="T80" fmla="*/ 53 w 83"/>
                    <a:gd name="T81" fmla="*/ 21 h 54"/>
                    <a:gd name="T82" fmla="*/ 41 w 83"/>
                    <a:gd name="T83" fmla="*/ 21 h 54"/>
                    <a:gd name="T84" fmla="*/ 14 w 83"/>
                    <a:gd name="T85" fmla="*/ 26 h 54"/>
                    <a:gd name="T86" fmla="*/ 54 w 83"/>
                    <a:gd name="T87" fmla="*/ 22 h 54"/>
                    <a:gd name="T88" fmla="*/ 41 w 83"/>
                    <a:gd name="T89" fmla="*/ 22 h 54"/>
                    <a:gd name="T90" fmla="*/ 42 w 83"/>
                    <a:gd name="T91" fmla="*/ 27 h 54"/>
                    <a:gd name="T92" fmla="*/ 53 w 83"/>
                    <a:gd name="T93" fmla="*/ 27 h 54"/>
                    <a:gd name="T94" fmla="*/ 30 w 83"/>
                    <a:gd name="T95" fmla="*/ 31 h 54"/>
                    <a:gd name="T96" fmla="*/ 14 w 83"/>
                    <a:gd name="T97" fmla="*/ 31 h 54"/>
                    <a:gd name="T98" fmla="*/ 28 w 83"/>
                    <a:gd name="T99" fmla="*/ 27 h 54"/>
                    <a:gd name="T100" fmla="*/ 66 w 83"/>
                    <a:gd name="T101" fmla="*/ 34 h 54"/>
                    <a:gd name="T102" fmla="*/ 30 w 83"/>
                    <a:gd name="T103" fmla="*/ 42 h 54"/>
                    <a:gd name="T104" fmla="*/ 53 w 83"/>
                    <a:gd name="T105" fmla="*/ 33 h 54"/>
                    <a:gd name="T106" fmla="*/ 41 w 83"/>
                    <a:gd name="T107" fmla="*/ 32 h 54"/>
                    <a:gd name="T108" fmla="*/ 40 w 83"/>
                    <a:gd name="T109" fmla="*/ 32 h 54"/>
                    <a:gd name="T110" fmla="*/ 40 w 83"/>
                    <a:gd name="T111" fmla="*/ 32 h 54"/>
                    <a:gd name="T112" fmla="*/ 41 w 83"/>
                    <a:gd name="T113" fmla="*/ 2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83" h="54">
                      <a:moveTo>
                        <a:pt x="41" y="0"/>
                      </a:move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53" y="0"/>
                        <a:pt x="63" y="3"/>
                        <a:pt x="70" y="8"/>
                      </a:cubicBezTo>
                      <a:cubicBezTo>
                        <a:pt x="78" y="13"/>
                        <a:pt x="83" y="20"/>
                        <a:pt x="83" y="27"/>
                      </a:cubicBezTo>
                      <a:cubicBezTo>
                        <a:pt x="83" y="27"/>
                        <a:pt x="83" y="27"/>
                        <a:pt x="83" y="27"/>
                      </a:cubicBezTo>
                      <a:cubicBezTo>
                        <a:pt x="83" y="27"/>
                        <a:pt x="83" y="27"/>
                        <a:pt x="83" y="27"/>
                      </a:cubicBezTo>
                      <a:cubicBezTo>
                        <a:pt x="83" y="35"/>
                        <a:pt x="78" y="41"/>
                        <a:pt x="70" y="46"/>
                      </a:cubicBezTo>
                      <a:cubicBezTo>
                        <a:pt x="65" y="50"/>
                        <a:pt x="58" y="52"/>
                        <a:pt x="51" y="54"/>
                      </a:cubicBezTo>
                      <a:cubicBezTo>
                        <a:pt x="50" y="54"/>
                        <a:pt x="50" y="54"/>
                        <a:pt x="50" y="54"/>
                      </a:cubicBezTo>
                      <a:cubicBezTo>
                        <a:pt x="49" y="54"/>
                        <a:pt x="46" y="54"/>
                        <a:pt x="44" y="54"/>
                      </a:cubicBezTo>
                      <a:cubicBezTo>
                        <a:pt x="43" y="54"/>
                        <a:pt x="42" y="54"/>
                        <a:pt x="41" y="54"/>
                      </a:cubicBezTo>
                      <a:cubicBezTo>
                        <a:pt x="30" y="54"/>
                        <a:pt x="20" y="51"/>
                        <a:pt x="12" y="46"/>
                      </a:cubicBezTo>
                      <a:cubicBezTo>
                        <a:pt x="5" y="41"/>
                        <a:pt x="0" y="35"/>
                        <a:pt x="0" y="27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0"/>
                        <a:pt x="5" y="13"/>
                        <a:pt x="12" y="8"/>
                      </a:cubicBezTo>
                      <a:cubicBezTo>
                        <a:pt x="20" y="3"/>
                        <a:pt x="30" y="0"/>
                        <a:pt x="41" y="0"/>
                      </a:cubicBezTo>
                      <a:moveTo>
                        <a:pt x="69" y="9"/>
                      </a:moveTo>
                      <a:cubicBezTo>
                        <a:pt x="68" y="8"/>
                        <a:pt x="67" y="7"/>
                        <a:pt x="65" y="7"/>
                      </a:cubicBezTo>
                      <a:cubicBezTo>
                        <a:pt x="64" y="8"/>
                        <a:pt x="62" y="10"/>
                        <a:pt x="60" y="11"/>
                      </a:cubicBezTo>
                      <a:cubicBezTo>
                        <a:pt x="63" y="13"/>
                        <a:pt x="66" y="16"/>
                        <a:pt x="67" y="19"/>
                      </a:cubicBezTo>
                      <a:cubicBezTo>
                        <a:pt x="67" y="19"/>
                        <a:pt x="67" y="19"/>
                        <a:pt x="67" y="19"/>
                      </a:cubicBezTo>
                      <a:cubicBezTo>
                        <a:pt x="71" y="18"/>
                        <a:pt x="74" y="18"/>
                        <a:pt x="77" y="17"/>
                      </a:cubicBezTo>
                      <a:cubicBezTo>
                        <a:pt x="75" y="14"/>
                        <a:pt x="72" y="11"/>
                        <a:pt x="69" y="9"/>
                      </a:cubicBezTo>
                      <a:moveTo>
                        <a:pt x="65" y="6"/>
                      </a:moveTo>
                      <a:cubicBezTo>
                        <a:pt x="61" y="4"/>
                        <a:pt x="56" y="3"/>
                        <a:pt x="51" y="2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50" y="3"/>
                        <a:pt x="50" y="3"/>
                        <a:pt x="50" y="3"/>
                      </a:cubicBezTo>
                      <a:cubicBezTo>
                        <a:pt x="49" y="4"/>
                        <a:pt x="49" y="4"/>
                        <a:pt x="49" y="4"/>
                      </a:cubicBezTo>
                      <a:cubicBezTo>
                        <a:pt x="50" y="4"/>
                        <a:pt x="50" y="4"/>
                        <a:pt x="50" y="4"/>
                      </a:cubicBezTo>
                      <a:cubicBezTo>
                        <a:pt x="53" y="6"/>
                        <a:pt x="57" y="8"/>
                        <a:pt x="59" y="10"/>
                      </a:cubicBezTo>
                      <a:cubicBezTo>
                        <a:pt x="59" y="10"/>
                        <a:pt x="59" y="10"/>
                        <a:pt x="59" y="10"/>
                      </a:cubicBezTo>
                      <a:cubicBezTo>
                        <a:pt x="62" y="9"/>
                        <a:pt x="64" y="8"/>
                        <a:pt x="65" y="6"/>
                      </a:cubicBezTo>
                      <a:moveTo>
                        <a:pt x="81" y="27"/>
                      </a:moveTo>
                      <a:cubicBezTo>
                        <a:pt x="81" y="23"/>
                        <a:pt x="79" y="20"/>
                        <a:pt x="78" y="17"/>
                      </a:cubicBezTo>
                      <a:cubicBezTo>
                        <a:pt x="75" y="18"/>
                        <a:pt x="71" y="19"/>
                        <a:pt x="68" y="20"/>
                      </a:cubicBezTo>
                      <a:cubicBezTo>
                        <a:pt x="69" y="22"/>
                        <a:pt x="69" y="24"/>
                        <a:pt x="69" y="27"/>
                      </a:cubicBezTo>
                      <a:lnTo>
                        <a:pt x="81" y="27"/>
                      </a:lnTo>
                      <a:close/>
                      <a:moveTo>
                        <a:pt x="69" y="45"/>
                      </a:moveTo>
                      <a:cubicBezTo>
                        <a:pt x="72" y="43"/>
                        <a:pt x="74" y="41"/>
                        <a:pt x="76" y="39"/>
                      </a:cubicBezTo>
                      <a:cubicBezTo>
                        <a:pt x="73" y="37"/>
                        <a:pt x="70" y="36"/>
                        <a:pt x="67" y="35"/>
                      </a:cubicBezTo>
                      <a:cubicBezTo>
                        <a:pt x="65" y="38"/>
                        <a:pt x="63" y="41"/>
                        <a:pt x="59" y="44"/>
                      </a:cubicBezTo>
                      <a:cubicBezTo>
                        <a:pt x="61" y="45"/>
                        <a:pt x="63" y="46"/>
                        <a:pt x="65" y="47"/>
                      </a:cubicBezTo>
                      <a:cubicBezTo>
                        <a:pt x="65" y="48"/>
                        <a:pt x="65" y="48"/>
                        <a:pt x="65" y="48"/>
                      </a:cubicBezTo>
                      <a:cubicBezTo>
                        <a:pt x="66" y="47"/>
                        <a:pt x="68" y="46"/>
                        <a:pt x="69" y="45"/>
                      </a:cubicBezTo>
                      <a:moveTo>
                        <a:pt x="77" y="38"/>
                      </a:moveTo>
                      <a:cubicBezTo>
                        <a:pt x="79" y="35"/>
                        <a:pt x="80" y="31"/>
                        <a:pt x="81" y="28"/>
                      </a:cubicBezTo>
                      <a:cubicBezTo>
                        <a:pt x="69" y="27"/>
                        <a:pt x="69" y="27"/>
                        <a:pt x="69" y="27"/>
                      </a:cubicBezTo>
                      <a:cubicBezTo>
                        <a:pt x="69" y="30"/>
                        <a:pt x="69" y="32"/>
                        <a:pt x="67" y="35"/>
                      </a:cubicBezTo>
                      <a:cubicBezTo>
                        <a:pt x="71" y="36"/>
                        <a:pt x="74" y="37"/>
                        <a:pt x="77" y="38"/>
                      </a:cubicBezTo>
                      <a:moveTo>
                        <a:pt x="44" y="53"/>
                      </a:moveTo>
                      <a:cubicBezTo>
                        <a:pt x="46" y="53"/>
                        <a:pt x="48" y="52"/>
                        <a:pt x="49" y="52"/>
                      </a:cubicBezTo>
                      <a:cubicBezTo>
                        <a:pt x="48" y="51"/>
                        <a:pt x="47" y="50"/>
                        <a:pt x="46" y="49"/>
                      </a:cubicBezTo>
                      <a:cubicBezTo>
                        <a:pt x="44" y="49"/>
                        <a:pt x="43" y="49"/>
                        <a:pt x="40" y="49"/>
                      </a:cubicBezTo>
                      <a:cubicBezTo>
                        <a:pt x="39" y="49"/>
                        <a:pt x="37" y="49"/>
                        <a:pt x="36" y="49"/>
                      </a:cubicBezTo>
                      <a:cubicBezTo>
                        <a:pt x="35" y="50"/>
                        <a:pt x="35" y="50"/>
                        <a:pt x="35" y="50"/>
                      </a:cubicBezTo>
                      <a:cubicBezTo>
                        <a:pt x="34" y="50"/>
                        <a:pt x="33" y="51"/>
                        <a:pt x="32" y="52"/>
                      </a:cubicBezTo>
                      <a:cubicBezTo>
                        <a:pt x="32" y="52"/>
                        <a:pt x="32" y="52"/>
                        <a:pt x="32" y="52"/>
                      </a:cubicBezTo>
                      <a:cubicBezTo>
                        <a:pt x="32" y="52"/>
                        <a:pt x="32" y="52"/>
                        <a:pt x="32" y="52"/>
                      </a:cubicBezTo>
                      <a:cubicBezTo>
                        <a:pt x="32" y="52"/>
                        <a:pt x="33" y="52"/>
                        <a:pt x="34" y="52"/>
                      </a:cubicBezTo>
                      <a:cubicBezTo>
                        <a:pt x="34" y="52"/>
                        <a:pt x="35" y="52"/>
                        <a:pt x="36" y="52"/>
                      </a:cubicBezTo>
                      <a:cubicBezTo>
                        <a:pt x="39" y="53"/>
                        <a:pt x="41" y="53"/>
                        <a:pt x="44" y="53"/>
                      </a:cubicBezTo>
                      <a:moveTo>
                        <a:pt x="50" y="52"/>
                      </a:moveTo>
                      <a:cubicBezTo>
                        <a:pt x="55" y="51"/>
                        <a:pt x="60" y="50"/>
                        <a:pt x="64" y="48"/>
                      </a:cubicBezTo>
                      <a:cubicBezTo>
                        <a:pt x="62" y="47"/>
                        <a:pt x="60" y="45"/>
                        <a:pt x="58" y="45"/>
                      </a:cubicBezTo>
                      <a:cubicBezTo>
                        <a:pt x="56" y="47"/>
                        <a:pt x="53" y="49"/>
                        <a:pt x="49" y="50"/>
                      </a:cubicBezTo>
                      <a:cubicBezTo>
                        <a:pt x="49" y="51"/>
                        <a:pt x="49" y="51"/>
                        <a:pt x="49" y="51"/>
                      </a:cubicBezTo>
                      <a:cubicBezTo>
                        <a:pt x="49" y="51"/>
                        <a:pt x="50" y="51"/>
                        <a:pt x="50" y="52"/>
                      </a:cubicBezTo>
                      <a:cubicBezTo>
                        <a:pt x="50" y="52"/>
                        <a:pt x="50" y="52"/>
                        <a:pt x="50" y="52"/>
                      </a:cubicBezTo>
                      <a:moveTo>
                        <a:pt x="13" y="45"/>
                      </a:moveTo>
                      <a:cubicBezTo>
                        <a:pt x="14" y="46"/>
                        <a:pt x="16" y="46"/>
                        <a:pt x="17" y="47"/>
                      </a:cubicBezTo>
                      <a:cubicBezTo>
                        <a:pt x="19" y="46"/>
                        <a:pt x="21" y="45"/>
                        <a:pt x="23" y="44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19" y="42"/>
                        <a:pt x="16" y="38"/>
                        <a:pt x="14" y="34"/>
                      </a:cubicBezTo>
                      <a:cubicBezTo>
                        <a:pt x="14" y="34"/>
                        <a:pt x="14" y="34"/>
                        <a:pt x="14" y="34"/>
                      </a:cubicBezTo>
                      <a:cubicBezTo>
                        <a:pt x="10" y="35"/>
                        <a:pt x="8" y="36"/>
                        <a:pt x="5" y="37"/>
                      </a:cubicBezTo>
                      <a:cubicBezTo>
                        <a:pt x="7" y="40"/>
                        <a:pt x="10" y="43"/>
                        <a:pt x="13" y="45"/>
                      </a:cubicBezTo>
                      <a:moveTo>
                        <a:pt x="18" y="48"/>
                      </a:moveTo>
                      <a:cubicBezTo>
                        <a:pt x="22" y="49"/>
                        <a:pt x="26" y="51"/>
                        <a:pt x="31" y="52"/>
                      </a:cubicBezTo>
                      <a:cubicBezTo>
                        <a:pt x="31" y="51"/>
                        <a:pt x="31" y="51"/>
                        <a:pt x="31" y="51"/>
                      </a:cubicBezTo>
                      <a:cubicBezTo>
                        <a:pt x="32" y="51"/>
                        <a:pt x="32" y="50"/>
                        <a:pt x="33" y="50"/>
                      </a:cubicBezTo>
                      <a:cubicBezTo>
                        <a:pt x="31" y="49"/>
                        <a:pt x="30" y="48"/>
                        <a:pt x="29" y="48"/>
                      </a:cubicBezTo>
                      <a:cubicBezTo>
                        <a:pt x="27" y="47"/>
                        <a:pt x="25" y="46"/>
                        <a:pt x="24" y="44"/>
                      </a:cubicBezTo>
                      <a:cubicBezTo>
                        <a:pt x="23" y="45"/>
                        <a:pt x="23" y="45"/>
                        <a:pt x="23" y="45"/>
                      </a:cubicBezTo>
                      <a:cubicBezTo>
                        <a:pt x="21" y="46"/>
                        <a:pt x="19" y="46"/>
                        <a:pt x="18" y="48"/>
                      </a:cubicBezTo>
                      <a:moveTo>
                        <a:pt x="2" y="27"/>
                      </a:moveTo>
                      <a:cubicBezTo>
                        <a:pt x="2" y="30"/>
                        <a:pt x="3" y="33"/>
                        <a:pt x="4" y="36"/>
                      </a:cubicBezTo>
                      <a:cubicBezTo>
                        <a:pt x="7" y="35"/>
                        <a:pt x="10" y="34"/>
                        <a:pt x="13" y="33"/>
                      </a:cubicBezTo>
                      <a:cubicBezTo>
                        <a:pt x="14" y="33"/>
                        <a:pt x="14" y="33"/>
                        <a:pt x="14" y="33"/>
                      </a:cubicBezTo>
                      <a:cubicBezTo>
                        <a:pt x="14" y="33"/>
                        <a:pt x="14" y="32"/>
                        <a:pt x="14" y="31"/>
                      </a:cubicBezTo>
                      <a:cubicBezTo>
                        <a:pt x="13" y="30"/>
                        <a:pt x="13" y="28"/>
                        <a:pt x="13" y="27"/>
                      </a:cubicBezTo>
                      <a:cubicBezTo>
                        <a:pt x="2" y="27"/>
                        <a:pt x="2" y="27"/>
                        <a:pt x="2" y="27"/>
                      </a:cubicBezTo>
                      <a:close/>
                      <a:moveTo>
                        <a:pt x="13" y="9"/>
                      </a:moveTo>
                      <a:cubicBezTo>
                        <a:pt x="11" y="11"/>
                        <a:pt x="9" y="13"/>
                        <a:pt x="7" y="15"/>
                      </a:cubicBezTo>
                      <a:cubicBezTo>
                        <a:pt x="9" y="16"/>
                        <a:pt x="12" y="17"/>
                        <a:pt x="15" y="18"/>
                      </a:cubicBezTo>
                      <a:cubicBezTo>
                        <a:pt x="15" y="18"/>
                        <a:pt x="15" y="18"/>
                        <a:pt x="15" y="18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7" y="14"/>
                        <a:pt x="20" y="12"/>
                        <a:pt x="23" y="10"/>
                      </a:cubicBezTo>
                      <a:cubicBezTo>
                        <a:pt x="22" y="9"/>
                        <a:pt x="22" y="9"/>
                        <a:pt x="22" y="9"/>
                      </a:cubicBezTo>
                      <a:cubicBezTo>
                        <a:pt x="21" y="8"/>
                        <a:pt x="20" y="7"/>
                        <a:pt x="19" y="6"/>
                      </a:cubicBezTo>
                      <a:cubicBezTo>
                        <a:pt x="17" y="7"/>
                        <a:pt x="15" y="8"/>
                        <a:pt x="13" y="9"/>
                      </a:cubicBezTo>
                      <a:moveTo>
                        <a:pt x="6" y="15"/>
                      </a:moveTo>
                      <a:cubicBezTo>
                        <a:pt x="4" y="19"/>
                        <a:pt x="2" y="22"/>
                        <a:pt x="2" y="26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3" y="25"/>
                        <a:pt x="13" y="25"/>
                        <a:pt x="13" y="24"/>
                      </a:cubicBezTo>
                      <a:cubicBezTo>
                        <a:pt x="13" y="22"/>
                        <a:pt x="14" y="20"/>
                        <a:pt x="15" y="18"/>
                      </a:cubicBezTo>
                      <a:cubicBezTo>
                        <a:pt x="15" y="18"/>
                        <a:pt x="15" y="18"/>
                        <a:pt x="15" y="18"/>
                      </a:cubicBezTo>
                      <a:cubicBezTo>
                        <a:pt x="12" y="17"/>
                        <a:pt x="9" y="16"/>
                        <a:pt x="6" y="15"/>
                      </a:cubicBezTo>
                      <a:moveTo>
                        <a:pt x="32" y="2"/>
                      </a:moveTo>
                      <a:cubicBezTo>
                        <a:pt x="28" y="3"/>
                        <a:pt x="23" y="4"/>
                        <a:pt x="19" y="6"/>
                      </a:cubicBezTo>
                      <a:cubicBezTo>
                        <a:pt x="20" y="7"/>
                        <a:pt x="21" y="8"/>
                        <a:pt x="23" y="8"/>
                      </a:cubicBezTo>
                      <a:cubicBezTo>
                        <a:pt x="23" y="9"/>
                        <a:pt x="23" y="9"/>
                        <a:pt x="24" y="9"/>
                      </a:cubicBezTo>
                      <a:cubicBezTo>
                        <a:pt x="26" y="7"/>
                        <a:pt x="29" y="6"/>
                        <a:pt x="31" y="4"/>
                      </a:cubicBezTo>
                      <a:cubicBezTo>
                        <a:pt x="32" y="4"/>
                        <a:pt x="33" y="4"/>
                        <a:pt x="33" y="3"/>
                      </a:cubicBezTo>
                      <a:cubicBezTo>
                        <a:pt x="33" y="3"/>
                        <a:pt x="33" y="2"/>
                        <a:pt x="32" y="2"/>
                      </a:cubicBezTo>
                      <a:moveTo>
                        <a:pt x="50" y="3"/>
                      </a:move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47" y="2"/>
                        <a:pt x="42" y="1"/>
                        <a:pt x="37" y="2"/>
                      </a:cubicBezTo>
                      <a:cubicBezTo>
                        <a:pt x="36" y="2"/>
                        <a:pt x="36" y="2"/>
                        <a:pt x="35" y="2"/>
                      </a:cubicBezTo>
                      <a:cubicBezTo>
                        <a:pt x="34" y="2"/>
                        <a:pt x="34" y="2"/>
                        <a:pt x="33" y="2"/>
                      </a:cubicBezTo>
                      <a:cubicBezTo>
                        <a:pt x="34" y="3"/>
                        <a:pt x="35" y="3"/>
                        <a:pt x="36" y="4"/>
                      </a:cubicBezTo>
                      <a:cubicBezTo>
                        <a:pt x="37" y="4"/>
                        <a:pt x="37" y="4"/>
                        <a:pt x="37" y="4"/>
                      </a:cubicBezTo>
                      <a:cubicBezTo>
                        <a:pt x="39" y="5"/>
                        <a:pt x="40" y="5"/>
                        <a:pt x="42" y="5"/>
                      </a:cubicBezTo>
                      <a:cubicBezTo>
                        <a:pt x="44" y="5"/>
                        <a:pt x="47" y="4"/>
                        <a:pt x="49" y="3"/>
                      </a:cubicBezTo>
                      <a:cubicBezTo>
                        <a:pt x="50" y="3"/>
                        <a:pt x="50" y="3"/>
                        <a:pt x="50" y="3"/>
                      </a:cubicBezTo>
                      <a:moveTo>
                        <a:pt x="48" y="4"/>
                      </a:moveTo>
                      <a:cubicBezTo>
                        <a:pt x="48" y="4"/>
                        <a:pt x="47" y="5"/>
                        <a:pt x="46" y="5"/>
                      </a:cubicBezTo>
                      <a:cubicBezTo>
                        <a:pt x="48" y="7"/>
                        <a:pt x="49" y="10"/>
                        <a:pt x="50" y="12"/>
                      </a:cubicBezTo>
                      <a:cubicBezTo>
                        <a:pt x="52" y="12"/>
                        <a:pt x="54" y="11"/>
                        <a:pt x="56" y="11"/>
                      </a:cubicBezTo>
                      <a:cubicBezTo>
                        <a:pt x="57" y="11"/>
                        <a:pt x="57" y="11"/>
                        <a:pt x="58" y="11"/>
                      </a:cubicBezTo>
                      <a:cubicBezTo>
                        <a:pt x="58" y="10"/>
                        <a:pt x="58" y="10"/>
                        <a:pt x="58" y="10"/>
                      </a:cubicBezTo>
                      <a:cubicBezTo>
                        <a:pt x="56" y="8"/>
                        <a:pt x="53" y="6"/>
                        <a:pt x="49" y="5"/>
                      </a:cubicBezTo>
                      <a:cubicBezTo>
                        <a:pt x="49" y="4"/>
                        <a:pt x="49" y="4"/>
                        <a:pt x="49" y="4"/>
                      </a:cubicBezTo>
                      <a:lnTo>
                        <a:pt x="48" y="4"/>
                      </a:lnTo>
                      <a:close/>
                      <a:moveTo>
                        <a:pt x="45" y="5"/>
                      </a:moveTo>
                      <a:cubicBezTo>
                        <a:pt x="44" y="6"/>
                        <a:pt x="43" y="6"/>
                        <a:pt x="42" y="6"/>
                      </a:cubicBezTo>
                      <a:cubicBezTo>
                        <a:pt x="42" y="6"/>
                        <a:pt x="42" y="6"/>
                        <a:pt x="42" y="6"/>
                      </a:cubicBezTo>
                      <a:cubicBezTo>
                        <a:pt x="42" y="8"/>
                        <a:pt x="41" y="10"/>
                        <a:pt x="41" y="13"/>
                      </a:cubicBezTo>
                      <a:cubicBezTo>
                        <a:pt x="44" y="13"/>
                        <a:pt x="47" y="12"/>
                        <a:pt x="49" y="12"/>
                      </a:cubicBezTo>
                      <a:cubicBezTo>
                        <a:pt x="48" y="10"/>
                        <a:pt x="47" y="8"/>
                        <a:pt x="45" y="5"/>
                      </a:cubicBezTo>
                      <a:moveTo>
                        <a:pt x="41" y="6"/>
                      </a:moveTo>
                      <a:cubicBezTo>
                        <a:pt x="40" y="6"/>
                        <a:pt x="39" y="5"/>
                        <a:pt x="38" y="5"/>
                      </a:cubicBezTo>
                      <a:cubicBezTo>
                        <a:pt x="37" y="5"/>
                        <a:pt x="37" y="5"/>
                        <a:pt x="37" y="5"/>
                      </a:cubicBezTo>
                      <a:cubicBezTo>
                        <a:pt x="37" y="6"/>
                        <a:pt x="37" y="6"/>
                        <a:pt x="37" y="6"/>
                      </a:cubicBezTo>
                      <a:cubicBezTo>
                        <a:pt x="36" y="8"/>
                        <a:pt x="34" y="10"/>
                        <a:pt x="33" y="12"/>
                      </a:cubicBezTo>
                      <a:cubicBezTo>
                        <a:pt x="36" y="12"/>
                        <a:pt x="38" y="12"/>
                        <a:pt x="41" y="13"/>
                      </a:cubicBezTo>
                      <a:cubicBezTo>
                        <a:pt x="41" y="10"/>
                        <a:pt x="41" y="8"/>
                        <a:pt x="41" y="6"/>
                      </a:cubicBezTo>
                      <a:moveTo>
                        <a:pt x="37" y="5"/>
                      </a:moveTo>
                      <a:cubicBezTo>
                        <a:pt x="36" y="5"/>
                        <a:pt x="36" y="5"/>
                        <a:pt x="36" y="5"/>
                      </a:cubicBezTo>
                      <a:cubicBezTo>
                        <a:pt x="35" y="4"/>
                        <a:pt x="35" y="4"/>
                        <a:pt x="34" y="4"/>
                      </a:cubicBezTo>
                      <a:cubicBezTo>
                        <a:pt x="33" y="4"/>
                        <a:pt x="32" y="5"/>
                        <a:pt x="32" y="5"/>
                      </a:cubicBezTo>
                      <a:cubicBezTo>
                        <a:pt x="29" y="7"/>
                        <a:pt x="27" y="8"/>
                        <a:pt x="25" y="9"/>
                      </a:cubicBezTo>
                      <a:cubicBezTo>
                        <a:pt x="26" y="10"/>
                        <a:pt x="26" y="10"/>
                        <a:pt x="28" y="11"/>
                      </a:cubicBezTo>
                      <a:cubicBezTo>
                        <a:pt x="29" y="11"/>
                        <a:pt x="31" y="11"/>
                        <a:pt x="33" y="12"/>
                      </a:cubicBezTo>
                      <a:cubicBezTo>
                        <a:pt x="34" y="10"/>
                        <a:pt x="35" y="8"/>
                        <a:pt x="36" y="5"/>
                      </a:cubicBezTo>
                      <a:cubicBezTo>
                        <a:pt x="37" y="5"/>
                        <a:pt x="37" y="5"/>
                        <a:pt x="37" y="5"/>
                      </a:cubicBezTo>
                      <a:close/>
                      <a:moveTo>
                        <a:pt x="40" y="48"/>
                      </a:moveTo>
                      <a:cubicBezTo>
                        <a:pt x="40" y="48"/>
                        <a:pt x="40" y="48"/>
                        <a:pt x="40" y="48"/>
                      </a:cubicBezTo>
                      <a:cubicBezTo>
                        <a:pt x="41" y="48"/>
                        <a:pt x="41" y="48"/>
                        <a:pt x="41" y="48"/>
                      </a:cubicBezTo>
                      <a:cubicBezTo>
                        <a:pt x="41" y="41"/>
                        <a:pt x="41" y="41"/>
                        <a:pt x="41" y="41"/>
                      </a:cubicBezTo>
                      <a:cubicBezTo>
                        <a:pt x="38" y="41"/>
                        <a:pt x="36" y="42"/>
                        <a:pt x="34" y="42"/>
                      </a:cubicBezTo>
                      <a:cubicBezTo>
                        <a:pt x="35" y="44"/>
                        <a:pt x="36" y="46"/>
                        <a:pt x="37" y="48"/>
                      </a:cubicBezTo>
                      <a:cubicBezTo>
                        <a:pt x="38" y="48"/>
                        <a:pt x="39" y="48"/>
                        <a:pt x="40" y="48"/>
                      </a:cubicBezTo>
                      <a:moveTo>
                        <a:pt x="36" y="49"/>
                      </a:move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35" y="46"/>
                        <a:pt x="34" y="44"/>
                        <a:pt x="33" y="42"/>
                      </a:cubicBezTo>
                      <a:cubicBezTo>
                        <a:pt x="32" y="42"/>
                        <a:pt x="31" y="42"/>
                        <a:pt x="30" y="43"/>
                      </a:cubicBezTo>
                      <a:cubicBezTo>
                        <a:pt x="28" y="43"/>
                        <a:pt x="26" y="44"/>
                        <a:pt x="25" y="44"/>
                      </a:cubicBezTo>
                      <a:cubicBezTo>
                        <a:pt x="26" y="45"/>
                        <a:pt x="28" y="46"/>
                        <a:pt x="29" y="47"/>
                      </a:cubicBezTo>
                      <a:cubicBezTo>
                        <a:pt x="31" y="48"/>
                        <a:pt x="32" y="49"/>
                        <a:pt x="33" y="50"/>
                      </a:cubicBezTo>
                      <a:cubicBezTo>
                        <a:pt x="33" y="50"/>
                        <a:pt x="33" y="50"/>
                        <a:pt x="33" y="50"/>
                      </a:cubicBezTo>
                      <a:cubicBezTo>
                        <a:pt x="34" y="49"/>
                        <a:pt x="34" y="49"/>
                        <a:pt x="35" y="49"/>
                      </a:cubicBezTo>
                      <a:cubicBezTo>
                        <a:pt x="35" y="49"/>
                        <a:pt x="36" y="49"/>
                        <a:pt x="36" y="49"/>
                      </a:cubicBezTo>
                      <a:moveTo>
                        <a:pt x="46" y="49"/>
                      </a:moveTo>
                      <a:cubicBezTo>
                        <a:pt x="47" y="49"/>
                        <a:pt x="47" y="50"/>
                        <a:pt x="48" y="50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9" y="50"/>
                        <a:pt x="49" y="50"/>
                        <a:pt x="49" y="50"/>
                      </a:cubicBezTo>
                      <a:cubicBezTo>
                        <a:pt x="52" y="48"/>
                        <a:pt x="55" y="46"/>
                        <a:pt x="58" y="44"/>
                      </a:cubicBezTo>
                      <a:cubicBezTo>
                        <a:pt x="55" y="43"/>
                        <a:pt x="53" y="43"/>
                        <a:pt x="50" y="42"/>
                      </a:cubicBezTo>
                      <a:cubicBezTo>
                        <a:pt x="49" y="44"/>
                        <a:pt x="48" y="46"/>
                        <a:pt x="46" y="49"/>
                      </a:cubicBezTo>
                      <a:moveTo>
                        <a:pt x="41" y="48"/>
                      </a:moveTo>
                      <a:cubicBezTo>
                        <a:pt x="43" y="48"/>
                        <a:pt x="44" y="48"/>
                        <a:pt x="45" y="49"/>
                      </a:cubicBezTo>
                      <a:cubicBezTo>
                        <a:pt x="47" y="46"/>
                        <a:pt x="48" y="44"/>
                        <a:pt x="49" y="42"/>
                      </a:cubicBezTo>
                      <a:cubicBezTo>
                        <a:pt x="47" y="42"/>
                        <a:pt x="44" y="41"/>
                        <a:pt x="41" y="41"/>
                      </a:cubicBezTo>
                      <a:lnTo>
                        <a:pt x="41" y="48"/>
                      </a:lnTo>
                      <a:close/>
                      <a:moveTo>
                        <a:pt x="27" y="11"/>
                      </a:moveTo>
                      <a:cubicBezTo>
                        <a:pt x="26" y="11"/>
                        <a:pt x="25" y="10"/>
                        <a:pt x="24" y="10"/>
                      </a:cubicBezTo>
                      <a:cubicBezTo>
                        <a:pt x="21" y="12"/>
                        <a:pt x="18" y="15"/>
                        <a:pt x="16" y="18"/>
                      </a:cubicBezTo>
                      <a:cubicBezTo>
                        <a:pt x="19" y="19"/>
                        <a:pt x="22" y="19"/>
                        <a:pt x="25" y="20"/>
                      </a:cubicBezTo>
                      <a:cubicBezTo>
                        <a:pt x="26" y="20"/>
                        <a:pt x="28" y="20"/>
                        <a:pt x="29" y="20"/>
                      </a:cubicBezTo>
                      <a:cubicBezTo>
                        <a:pt x="30" y="18"/>
                        <a:pt x="31" y="15"/>
                        <a:pt x="32" y="12"/>
                      </a:cubicBezTo>
                      <a:cubicBezTo>
                        <a:pt x="31" y="12"/>
                        <a:pt x="29" y="12"/>
                        <a:pt x="27" y="11"/>
                      </a:cubicBezTo>
                      <a:moveTo>
                        <a:pt x="56" y="12"/>
                      </a:moveTo>
                      <a:cubicBezTo>
                        <a:pt x="56" y="12"/>
                        <a:pt x="56" y="12"/>
                        <a:pt x="56" y="12"/>
                      </a:cubicBezTo>
                      <a:cubicBezTo>
                        <a:pt x="55" y="12"/>
                        <a:pt x="53" y="12"/>
                        <a:pt x="51" y="13"/>
                      </a:cubicBezTo>
                      <a:cubicBezTo>
                        <a:pt x="52" y="16"/>
                        <a:pt x="53" y="18"/>
                        <a:pt x="54" y="21"/>
                      </a:cubicBezTo>
                      <a:cubicBezTo>
                        <a:pt x="58" y="21"/>
                        <a:pt x="62" y="20"/>
                        <a:pt x="66" y="19"/>
                      </a:cubicBezTo>
                      <a:cubicBezTo>
                        <a:pt x="66" y="19"/>
                        <a:pt x="66" y="19"/>
                        <a:pt x="66" y="19"/>
                      </a:cubicBezTo>
                      <a:cubicBezTo>
                        <a:pt x="65" y="16"/>
                        <a:pt x="62" y="14"/>
                        <a:pt x="59" y="11"/>
                      </a:cubicBezTo>
                      <a:cubicBezTo>
                        <a:pt x="59" y="11"/>
                        <a:pt x="58" y="11"/>
                        <a:pt x="58" y="11"/>
                      </a:cubicBezTo>
                      <a:cubicBezTo>
                        <a:pt x="57" y="11"/>
                        <a:pt x="57" y="12"/>
                        <a:pt x="56" y="12"/>
                      </a:cubicBezTo>
                      <a:close/>
                      <a:moveTo>
                        <a:pt x="50" y="13"/>
                      </a:moveTo>
                      <a:cubicBezTo>
                        <a:pt x="47" y="13"/>
                        <a:pt x="44" y="13"/>
                        <a:pt x="41" y="13"/>
                      </a:cubicBezTo>
                      <a:cubicBezTo>
                        <a:pt x="41" y="16"/>
                        <a:pt x="41" y="19"/>
                        <a:pt x="41" y="21"/>
                      </a:cubicBezTo>
                      <a:cubicBezTo>
                        <a:pt x="45" y="21"/>
                        <a:pt x="49" y="21"/>
                        <a:pt x="53" y="21"/>
                      </a:cubicBezTo>
                      <a:cubicBezTo>
                        <a:pt x="52" y="18"/>
                        <a:pt x="51" y="16"/>
                        <a:pt x="50" y="13"/>
                      </a:cubicBezTo>
                      <a:moveTo>
                        <a:pt x="41" y="13"/>
                      </a:moveTo>
                      <a:cubicBezTo>
                        <a:pt x="38" y="13"/>
                        <a:pt x="36" y="13"/>
                        <a:pt x="33" y="13"/>
                      </a:cubicBezTo>
                      <a:cubicBezTo>
                        <a:pt x="32" y="15"/>
                        <a:pt x="31" y="18"/>
                        <a:pt x="30" y="20"/>
                      </a:cubicBezTo>
                      <a:cubicBezTo>
                        <a:pt x="33" y="21"/>
                        <a:pt x="37" y="21"/>
                        <a:pt x="41" y="21"/>
                      </a:cubicBezTo>
                      <a:cubicBezTo>
                        <a:pt x="41" y="19"/>
                        <a:pt x="41" y="16"/>
                        <a:pt x="41" y="13"/>
                      </a:cubicBezTo>
                      <a:moveTo>
                        <a:pt x="25" y="20"/>
                      </a:moveTo>
                      <a:cubicBezTo>
                        <a:pt x="22" y="20"/>
                        <a:pt x="19" y="19"/>
                        <a:pt x="16" y="19"/>
                      </a:cubicBezTo>
                      <a:cubicBezTo>
                        <a:pt x="15" y="21"/>
                        <a:pt x="14" y="22"/>
                        <a:pt x="14" y="24"/>
                      </a:cubicBezTo>
                      <a:cubicBezTo>
                        <a:pt x="14" y="25"/>
                        <a:pt x="14" y="25"/>
                        <a:pt x="14" y="26"/>
                      </a:cubicBezTo>
                      <a:cubicBezTo>
                        <a:pt x="28" y="26"/>
                        <a:pt x="28" y="26"/>
                        <a:pt x="28" y="26"/>
                      </a:cubicBezTo>
                      <a:cubicBezTo>
                        <a:pt x="28" y="24"/>
                        <a:pt x="29" y="23"/>
                        <a:pt x="29" y="21"/>
                      </a:cubicBezTo>
                      <a:cubicBezTo>
                        <a:pt x="28" y="21"/>
                        <a:pt x="26" y="21"/>
                        <a:pt x="25" y="20"/>
                      </a:cubicBezTo>
                      <a:moveTo>
                        <a:pt x="67" y="20"/>
                      </a:moveTo>
                      <a:cubicBezTo>
                        <a:pt x="63" y="21"/>
                        <a:pt x="58" y="21"/>
                        <a:pt x="54" y="22"/>
                      </a:cubicBezTo>
                      <a:cubicBezTo>
                        <a:pt x="54" y="23"/>
                        <a:pt x="54" y="25"/>
                        <a:pt x="54" y="26"/>
                      </a:cubicBezTo>
                      <a:cubicBezTo>
                        <a:pt x="69" y="27"/>
                        <a:pt x="69" y="27"/>
                        <a:pt x="69" y="27"/>
                      </a:cubicBezTo>
                      <a:cubicBezTo>
                        <a:pt x="69" y="24"/>
                        <a:pt x="68" y="22"/>
                        <a:pt x="67" y="20"/>
                      </a:cubicBezTo>
                      <a:moveTo>
                        <a:pt x="53" y="22"/>
                      </a:moveTo>
                      <a:cubicBezTo>
                        <a:pt x="49" y="22"/>
                        <a:pt x="45" y="22"/>
                        <a:pt x="41" y="22"/>
                      </a:cubicBezTo>
                      <a:cubicBezTo>
                        <a:pt x="41" y="23"/>
                        <a:pt x="41" y="25"/>
                        <a:pt x="41" y="26"/>
                      </a:cubicBezTo>
                      <a:cubicBezTo>
                        <a:pt x="42" y="26"/>
                        <a:pt x="42" y="26"/>
                        <a:pt x="42" y="26"/>
                      </a:cubicBezTo>
                      <a:cubicBezTo>
                        <a:pt x="53" y="26"/>
                        <a:pt x="53" y="26"/>
                        <a:pt x="53" y="26"/>
                      </a:cubicBezTo>
                      <a:cubicBezTo>
                        <a:pt x="53" y="25"/>
                        <a:pt x="53" y="23"/>
                        <a:pt x="53" y="22"/>
                      </a:cubicBezTo>
                      <a:moveTo>
                        <a:pt x="42" y="27"/>
                      </a:moveTo>
                      <a:cubicBezTo>
                        <a:pt x="41" y="27"/>
                        <a:pt x="41" y="27"/>
                        <a:pt x="41" y="27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45" y="31"/>
                        <a:pt x="49" y="31"/>
                        <a:pt x="53" y="32"/>
                      </a:cubicBezTo>
                      <a:cubicBezTo>
                        <a:pt x="53" y="30"/>
                        <a:pt x="53" y="29"/>
                        <a:pt x="53" y="27"/>
                      </a:cubicBezTo>
                      <a:cubicBezTo>
                        <a:pt x="53" y="27"/>
                        <a:pt x="53" y="27"/>
                        <a:pt x="53" y="27"/>
                      </a:cubicBezTo>
                      <a:lnTo>
                        <a:pt x="42" y="27"/>
                      </a:lnTo>
                      <a:close/>
                      <a:moveTo>
                        <a:pt x="41" y="27"/>
                      </a:moveTo>
                      <a:cubicBezTo>
                        <a:pt x="29" y="27"/>
                        <a:pt x="29" y="27"/>
                        <a:pt x="29" y="27"/>
                      </a:cubicBezTo>
                      <a:cubicBezTo>
                        <a:pt x="29" y="27"/>
                        <a:pt x="29" y="27"/>
                        <a:pt x="29" y="27"/>
                      </a:cubicBezTo>
                      <a:cubicBezTo>
                        <a:pt x="29" y="29"/>
                        <a:pt x="29" y="30"/>
                        <a:pt x="30" y="31"/>
                      </a:cubicBezTo>
                      <a:cubicBezTo>
                        <a:pt x="33" y="31"/>
                        <a:pt x="37" y="31"/>
                        <a:pt x="41" y="31"/>
                      </a:cubicBezTo>
                      <a:cubicBezTo>
                        <a:pt x="41" y="30"/>
                        <a:pt x="41" y="28"/>
                        <a:pt x="41" y="27"/>
                      </a:cubicBezTo>
                      <a:moveTo>
                        <a:pt x="28" y="27"/>
                      </a:move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8"/>
                        <a:pt x="14" y="29"/>
                        <a:pt x="14" y="31"/>
                      </a:cubicBezTo>
                      <a:cubicBezTo>
                        <a:pt x="14" y="32"/>
                        <a:pt x="15" y="32"/>
                        <a:pt x="15" y="33"/>
                      </a:cubicBezTo>
                      <a:cubicBezTo>
                        <a:pt x="18" y="32"/>
                        <a:pt x="21" y="32"/>
                        <a:pt x="24" y="32"/>
                      </a:cubicBezTo>
                      <a:cubicBezTo>
                        <a:pt x="25" y="31"/>
                        <a:pt x="27" y="31"/>
                        <a:pt x="29" y="31"/>
                      </a:cubicBezTo>
                      <a:cubicBezTo>
                        <a:pt x="29" y="30"/>
                        <a:pt x="28" y="29"/>
                        <a:pt x="28" y="27"/>
                      </a:cubicBezTo>
                      <a:cubicBezTo>
                        <a:pt x="28" y="27"/>
                        <a:pt x="28" y="27"/>
                        <a:pt x="28" y="27"/>
                      </a:cubicBezTo>
                      <a:moveTo>
                        <a:pt x="68" y="27"/>
                      </a:moveTo>
                      <a:cubicBezTo>
                        <a:pt x="54" y="27"/>
                        <a:pt x="54" y="27"/>
                        <a:pt x="54" y="27"/>
                      </a:cubicBezTo>
                      <a:cubicBezTo>
                        <a:pt x="54" y="27"/>
                        <a:pt x="54" y="27"/>
                        <a:pt x="54" y="27"/>
                      </a:cubicBezTo>
                      <a:cubicBezTo>
                        <a:pt x="54" y="29"/>
                        <a:pt x="54" y="30"/>
                        <a:pt x="54" y="32"/>
                      </a:cubicBezTo>
                      <a:cubicBezTo>
                        <a:pt x="58" y="33"/>
                        <a:pt x="62" y="33"/>
                        <a:pt x="66" y="34"/>
                      </a:cubicBezTo>
                      <a:cubicBezTo>
                        <a:pt x="68" y="32"/>
                        <a:pt x="68" y="30"/>
                        <a:pt x="68" y="27"/>
                      </a:cubicBezTo>
                      <a:moveTo>
                        <a:pt x="24" y="32"/>
                      </a:moveTo>
                      <a:cubicBezTo>
                        <a:pt x="21" y="33"/>
                        <a:pt x="18" y="33"/>
                        <a:pt x="15" y="34"/>
                      </a:cubicBezTo>
                      <a:cubicBezTo>
                        <a:pt x="17" y="38"/>
                        <a:pt x="20" y="41"/>
                        <a:pt x="24" y="44"/>
                      </a:cubicBezTo>
                      <a:cubicBezTo>
                        <a:pt x="26" y="43"/>
                        <a:pt x="28" y="42"/>
                        <a:pt x="30" y="42"/>
                      </a:cubicBezTo>
                      <a:cubicBezTo>
                        <a:pt x="30" y="42"/>
                        <a:pt x="31" y="41"/>
                        <a:pt x="32" y="41"/>
                      </a:cubicBezTo>
                      <a:cubicBezTo>
                        <a:pt x="31" y="38"/>
                        <a:pt x="30" y="35"/>
                        <a:pt x="29" y="32"/>
                      </a:cubicBezTo>
                      <a:cubicBezTo>
                        <a:pt x="27" y="32"/>
                        <a:pt x="25" y="32"/>
                        <a:pt x="24" y="32"/>
                      </a:cubicBezTo>
                      <a:moveTo>
                        <a:pt x="66" y="35"/>
                      </a:moveTo>
                      <a:cubicBezTo>
                        <a:pt x="62" y="34"/>
                        <a:pt x="58" y="33"/>
                        <a:pt x="53" y="33"/>
                      </a:cubicBezTo>
                      <a:cubicBezTo>
                        <a:pt x="53" y="36"/>
                        <a:pt x="52" y="38"/>
                        <a:pt x="50" y="41"/>
                      </a:cubicBezTo>
                      <a:cubicBezTo>
                        <a:pt x="53" y="42"/>
                        <a:pt x="56" y="43"/>
                        <a:pt x="58" y="44"/>
                      </a:cubicBezTo>
                      <a:cubicBezTo>
                        <a:pt x="62" y="41"/>
                        <a:pt x="64" y="38"/>
                        <a:pt x="66" y="35"/>
                      </a:cubicBezTo>
                      <a:moveTo>
                        <a:pt x="53" y="33"/>
                      </a:moveTo>
                      <a:cubicBezTo>
                        <a:pt x="49" y="32"/>
                        <a:pt x="45" y="32"/>
                        <a:pt x="41" y="32"/>
                      </a:cubicBezTo>
                      <a:cubicBezTo>
                        <a:pt x="41" y="34"/>
                        <a:pt x="41" y="37"/>
                        <a:pt x="41" y="40"/>
                      </a:cubicBezTo>
                      <a:cubicBezTo>
                        <a:pt x="41" y="41"/>
                        <a:pt x="41" y="41"/>
                        <a:pt x="41" y="41"/>
                      </a:cubicBezTo>
                      <a:cubicBezTo>
                        <a:pt x="44" y="41"/>
                        <a:pt x="47" y="41"/>
                        <a:pt x="49" y="41"/>
                      </a:cubicBezTo>
                      <a:cubicBezTo>
                        <a:pt x="51" y="38"/>
                        <a:pt x="52" y="35"/>
                        <a:pt x="53" y="33"/>
                      </a:cubicBezTo>
                      <a:moveTo>
                        <a:pt x="40" y="32"/>
                      </a:moveTo>
                      <a:cubicBezTo>
                        <a:pt x="37" y="32"/>
                        <a:pt x="33" y="32"/>
                        <a:pt x="30" y="32"/>
                      </a:cubicBezTo>
                      <a:cubicBezTo>
                        <a:pt x="30" y="35"/>
                        <a:pt x="32" y="38"/>
                        <a:pt x="33" y="41"/>
                      </a:cubicBezTo>
                      <a:cubicBezTo>
                        <a:pt x="36" y="41"/>
                        <a:pt x="38" y="41"/>
                        <a:pt x="41" y="41"/>
                      </a:cubicBezTo>
                      <a:cubicBezTo>
                        <a:pt x="41" y="40"/>
                        <a:pt x="41" y="40"/>
                        <a:pt x="41" y="40"/>
                      </a:cubicBezTo>
                      <a:cubicBezTo>
                        <a:pt x="40" y="37"/>
                        <a:pt x="40" y="34"/>
                        <a:pt x="40" y="32"/>
                      </a:cubicBezTo>
                      <a:moveTo>
                        <a:pt x="41" y="22"/>
                      </a:moveTo>
                      <a:cubicBezTo>
                        <a:pt x="37" y="22"/>
                        <a:pt x="33" y="22"/>
                        <a:pt x="30" y="21"/>
                      </a:cubicBezTo>
                      <a:cubicBezTo>
                        <a:pt x="29" y="23"/>
                        <a:pt x="29" y="24"/>
                        <a:pt x="29" y="26"/>
                      </a:cubicBezTo>
                      <a:cubicBezTo>
                        <a:pt x="41" y="26"/>
                        <a:pt x="41" y="26"/>
                        <a:pt x="41" y="26"/>
                      </a:cubicBezTo>
                      <a:cubicBezTo>
                        <a:pt x="41" y="22"/>
                        <a:pt x="41" y="22"/>
                        <a:pt x="41" y="22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3" name="Freeform 31"/>
                <p:cNvSpPr>
                  <a:spLocks/>
                </p:cNvSpPr>
                <p:nvPr/>
              </p:nvSpPr>
              <p:spPr bwMode="auto">
                <a:xfrm>
                  <a:off x="4064000" y="4953000"/>
                  <a:ext cx="107950" cy="90488"/>
                </a:xfrm>
                <a:custGeom>
                  <a:avLst/>
                  <a:gdLst>
                    <a:gd name="T0" fmla="*/ 8 w 34"/>
                    <a:gd name="T1" fmla="*/ 28 h 28"/>
                    <a:gd name="T2" fmla="*/ 0 w 34"/>
                    <a:gd name="T3" fmla="*/ 28 h 28"/>
                    <a:gd name="T4" fmla="*/ 0 w 34"/>
                    <a:gd name="T5" fmla="*/ 0 h 28"/>
                    <a:gd name="T6" fmla="*/ 8 w 34"/>
                    <a:gd name="T7" fmla="*/ 0 h 28"/>
                    <a:gd name="T8" fmla="*/ 8 w 34"/>
                    <a:gd name="T9" fmla="*/ 9 h 28"/>
                    <a:gd name="T10" fmla="*/ 14 w 34"/>
                    <a:gd name="T11" fmla="*/ 9 h 28"/>
                    <a:gd name="T12" fmla="*/ 13 w 34"/>
                    <a:gd name="T13" fmla="*/ 0 h 28"/>
                    <a:gd name="T14" fmla="*/ 21 w 34"/>
                    <a:gd name="T15" fmla="*/ 0 h 28"/>
                    <a:gd name="T16" fmla="*/ 21 w 34"/>
                    <a:gd name="T17" fmla="*/ 10 h 28"/>
                    <a:gd name="T18" fmla="*/ 33 w 34"/>
                    <a:gd name="T19" fmla="*/ 15 h 28"/>
                    <a:gd name="T20" fmla="*/ 34 w 34"/>
                    <a:gd name="T21" fmla="*/ 28 h 28"/>
                    <a:gd name="T22" fmla="*/ 26 w 34"/>
                    <a:gd name="T23" fmla="*/ 28 h 28"/>
                    <a:gd name="T24" fmla="*/ 27 w 34"/>
                    <a:gd name="T25" fmla="*/ 19 h 28"/>
                    <a:gd name="T26" fmla="*/ 21 w 34"/>
                    <a:gd name="T27" fmla="*/ 20 h 28"/>
                    <a:gd name="T28" fmla="*/ 21 w 34"/>
                    <a:gd name="T29" fmla="*/ 28 h 28"/>
                    <a:gd name="T30" fmla="*/ 13 w 34"/>
                    <a:gd name="T31" fmla="*/ 28 h 28"/>
                    <a:gd name="T32" fmla="*/ 13 w 34"/>
                    <a:gd name="T33" fmla="*/ 19 h 28"/>
                    <a:gd name="T34" fmla="*/ 8 w 34"/>
                    <a:gd name="T35" fmla="*/ 19 h 28"/>
                    <a:gd name="T36" fmla="*/ 8 w 34"/>
                    <a:gd name="T37" fmla="*/ 2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4" h="28">
                      <a:moveTo>
                        <a:pt x="8" y="28"/>
                      </a:moveTo>
                      <a:cubicBezTo>
                        <a:pt x="3" y="28"/>
                        <a:pt x="4" y="28"/>
                        <a:pt x="0" y="28"/>
                      </a:cubicBezTo>
                      <a:cubicBezTo>
                        <a:pt x="1" y="19"/>
                        <a:pt x="1" y="9"/>
                        <a:pt x="0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7" y="2"/>
                        <a:pt x="7" y="6"/>
                        <a:pt x="8" y="9"/>
                      </a:cubicBezTo>
                      <a:cubicBezTo>
                        <a:pt x="8" y="13"/>
                        <a:pt x="13" y="13"/>
                        <a:pt x="14" y="9"/>
                      </a:cubicBezTo>
                      <a:cubicBezTo>
                        <a:pt x="14" y="6"/>
                        <a:pt x="14" y="2"/>
                        <a:pt x="13" y="0"/>
                      </a:cubicBezTo>
                      <a:cubicBezTo>
                        <a:pt x="21" y="0"/>
                        <a:pt x="21" y="0"/>
                        <a:pt x="21" y="0"/>
                      </a:cubicBezTo>
                      <a:cubicBezTo>
                        <a:pt x="21" y="3"/>
                        <a:pt x="21" y="7"/>
                        <a:pt x="21" y="10"/>
                      </a:cubicBezTo>
                      <a:cubicBezTo>
                        <a:pt x="26" y="5"/>
                        <a:pt x="33" y="9"/>
                        <a:pt x="33" y="15"/>
                      </a:cubicBezTo>
                      <a:cubicBezTo>
                        <a:pt x="33" y="19"/>
                        <a:pt x="33" y="25"/>
                        <a:pt x="34" y="28"/>
                      </a:cubicBezTo>
                      <a:cubicBezTo>
                        <a:pt x="26" y="28"/>
                        <a:pt x="26" y="28"/>
                        <a:pt x="26" y="28"/>
                      </a:cubicBezTo>
                      <a:cubicBezTo>
                        <a:pt x="26" y="25"/>
                        <a:pt x="27" y="22"/>
                        <a:pt x="27" y="19"/>
                      </a:cubicBezTo>
                      <a:cubicBezTo>
                        <a:pt x="27" y="14"/>
                        <a:pt x="20" y="15"/>
                        <a:pt x="21" y="20"/>
                      </a:cubicBezTo>
                      <a:cubicBezTo>
                        <a:pt x="21" y="23"/>
                        <a:pt x="21" y="25"/>
                        <a:pt x="21" y="28"/>
                      </a:cubicBezTo>
                      <a:cubicBezTo>
                        <a:pt x="17" y="28"/>
                        <a:pt x="18" y="28"/>
                        <a:pt x="13" y="28"/>
                      </a:cubicBezTo>
                      <a:cubicBezTo>
                        <a:pt x="14" y="25"/>
                        <a:pt x="15" y="21"/>
                        <a:pt x="13" y="19"/>
                      </a:cubicBezTo>
                      <a:cubicBezTo>
                        <a:pt x="12" y="16"/>
                        <a:pt x="9" y="16"/>
                        <a:pt x="8" y="19"/>
                      </a:cubicBezTo>
                      <a:cubicBezTo>
                        <a:pt x="6" y="22"/>
                        <a:pt x="7" y="25"/>
                        <a:pt x="8" y="28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4" name="Freeform 32"/>
                <p:cNvSpPr>
                  <a:spLocks/>
                </p:cNvSpPr>
                <p:nvPr/>
              </p:nvSpPr>
              <p:spPr bwMode="auto">
                <a:xfrm>
                  <a:off x="4311650" y="4972050"/>
                  <a:ext cx="47625" cy="58738"/>
                </a:xfrm>
                <a:custGeom>
                  <a:avLst/>
                  <a:gdLst>
                    <a:gd name="T0" fmla="*/ 20 w 30"/>
                    <a:gd name="T1" fmla="*/ 15 h 37"/>
                    <a:gd name="T2" fmla="*/ 8 w 30"/>
                    <a:gd name="T3" fmla="*/ 15 h 37"/>
                    <a:gd name="T4" fmla="*/ 8 w 30"/>
                    <a:gd name="T5" fmla="*/ 0 h 37"/>
                    <a:gd name="T6" fmla="*/ 0 w 30"/>
                    <a:gd name="T7" fmla="*/ 0 h 37"/>
                    <a:gd name="T8" fmla="*/ 0 w 30"/>
                    <a:gd name="T9" fmla="*/ 37 h 37"/>
                    <a:gd name="T10" fmla="*/ 8 w 30"/>
                    <a:gd name="T11" fmla="*/ 37 h 37"/>
                    <a:gd name="T12" fmla="*/ 8 w 30"/>
                    <a:gd name="T13" fmla="*/ 23 h 37"/>
                    <a:gd name="T14" fmla="*/ 20 w 30"/>
                    <a:gd name="T15" fmla="*/ 23 h 37"/>
                    <a:gd name="T16" fmla="*/ 20 w 30"/>
                    <a:gd name="T17" fmla="*/ 37 h 37"/>
                    <a:gd name="T18" fmla="*/ 30 w 30"/>
                    <a:gd name="T19" fmla="*/ 37 h 37"/>
                    <a:gd name="T20" fmla="*/ 30 w 30"/>
                    <a:gd name="T21" fmla="*/ 0 h 37"/>
                    <a:gd name="T22" fmla="*/ 20 w 30"/>
                    <a:gd name="T23" fmla="*/ 0 h 37"/>
                    <a:gd name="T24" fmla="*/ 20 w 30"/>
                    <a:gd name="T25" fmla="*/ 1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37">
                      <a:moveTo>
                        <a:pt x="20" y="15"/>
                      </a:moveTo>
                      <a:lnTo>
                        <a:pt x="8" y="15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37"/>
                      </a:lnTo>
                      <a:lnTo>
                        <a:pt x="8" y="37"/>
                      </a:lnTo>
                      <a:lnTo>
                        <a:pt x="8" y="23"/>
                      </a:lnTo>
                      <a:lnTo>
                        <a:pt x="20" y="23"/>
                      </a:lnTo>
                      <a:lnTo>
                        <a:pt x="20" y="37"/>
                      </a:lnTo>
                      <a:lnTo>
                        <a:pt x="30" y="37"/>
                      </a:lnTo>
                      <a:lnTo>
                        <a:pt x="30" y="0"/>
                      </a:lnTo>
                      <a:lnTo>
                        <a:pt x="20" y="0"/>
                      </a:lnTo>
                      <a:lnTo>
                        <a:pt x="20" y="1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5" name="Rectangle 33"/>
                <p:cNvSpPr>
                  <a:spLocks noChangeArrowheads="1"/>
                </p:cNvSpPr>
                <p:nvPr/>
              </p:nvSpPr>
              <p:spPr bwMode="auto">
                <a:xfrm>
                  <a:off x="4384675" y="4972050"/>
                  <a:ext cx="12700" cy="58738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6" name="Freeform 34"/>
                <p:cNvSpPr>
                  <a:spLocks/>
                </p:cNvSpPr>
                <p:nvPr/>
              </p:nvSpPr>
              <p:spPr bwMode="auto">
                <a:xfrm>
                  <a:off x="4425950" y="4972050"/>
                  <a:ext cx="47625" cy="58738"/>
                </a:xfrm>
                <a:custGeom>
                  <a:avLst/>
                  <a:gdLst>
                    <a:gd name="T0" fmla="*/ 20 w 30"/>
                    <a:gd name="T1" fmla="*/ 21 h 37"/>
                    <a:gd name="T2" fmla="*/ 8 w 30"/>
                    <a:gd name="T3" fmla="*/ 0 h 37"/>
                    <a:gd name="T4" fmla="*/ 0 w 30"/>
                    <a:gd name="T5" fmla="*/ 0 h 37"/>
                    <a:gd name="T6" fmla="*/ 0 w 30"/>
                    <a:gd name="T7" fmla="*/ 37 h 37"/>
                    <a:gd name="T8" fmla="*/ 8 w 30"/>
                    <a:gd name="T9" fmla="*/ 37 h 37"/>
                    <a:gd name="T10" fmla="*/ 8 w 30"/>
                    <a:gd name="T11" fmla="*/ 17 h 37"/>
                    <a:gd name="T12" fmla="*/ 20 w 30"/>
                    <a:gd name="T13" fmla="*/ 37 h 37"/>
                    <a:gd name="T14" fmla="*/ 30 w 30"/>
                    <a:gd name="T15" fmla="*/ 37 h 37"/>
                    <a:gd name="T16" fmla="*/ 30 w 30"/>
                    <a:gd name="T17" fmla="*/ 0 h 37"/>
                    <a:gd name="T18" fmla="*/ 20 w 30"/>
                    <a:gd name="T19" fmla="*/ 0 h 37"/>
                    <a:gd name="T20" fmla="*/ 20 w 30"/>
                    <a:gd name="T21" fmla="*/ 2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0" h="37">
                      <a:moveTo>
                        <a:pt x="20" y="21"/>
                      </a:move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37"/>
                      </a:lnTo>
                      <a:lnTo>
                        <a:pt x="8" y="37"/>
                      </a:lnTo>
                      <a:lnTo>
                        <a:pt x="8" y="17"/>
                      </a:lnTo>
                      <a:lnTo>
                        <a:pt x="20" y="37"/>
                      </a:lnTo>
                      <a:lnTo>
                        <a:pt x="30" y="37"/>
                      </a:lnTo>
                      <a:lnTo>
                        <a:pt x="30" y="0"/>
                      </a:lnTo>
                      <a:lnTo>
                        <a:pt x="20" y="0"/>
                      </a:lnTo>
                      <a:lnTo>
                        <a:pt x="20" y="2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7" name="Freeform 35"/>
                <p:cNvSpPr>
                  <a:spLocks noEditPoints="1"/>
                </p:cNvSpPr>
                <p:nvPr/>
              </p:nvSpPr>
              <p:spPr bwMode="auto">
                <a:xfrm>
                  <a:off x="4498975" y="4972050"/>
                  <a:ext cx="50800" cy="58738"/>
                </a:xfrm>
                <a:custGeom>
                  <a:avLst/>
                  <a:gdLst>
                    <a:gd name="T0" fmla="*/ 8 w 16"/>
                    <a:gd name="T1" fmla="*/ 0 h 18"/>
                    <a:gd name="T2" fmla="*/ 0 w 16"/>
                    <a:gd name="T3" fmla="*/ 0 h 18"/>
                    <a:gd name="T4" fmla="*/ 0 w 16"/>
                    <a:gd name="T5" fmla="*/ 18 h 18"/>
                    <a:gd name="T6" fmla="*/ 8 w 16"/>
                    <a:gd name="T7" fmla="*/ 18 h 18"/>
                    <a:gd name="T8" fmla="*/ 16 w 16"/>
                    <a:gd name="T9" fmla="*/ 9 h 18"/>
                    <a:gd name="T10" fmla="*/ 8 w 16"/>
                    <a:gd name="T11" fmla="*/ 0 h 18"/>
                    <a:gd name="T12" fmla="*/ 4 w 16"/>
                    <a:gd name="T13" fmla="*/ 4 h 18"/>
                    <a:gd name="T14" fmla="*/ 7 w 16"/>
                    <a:gd name="T15" fmla="*/ 4 h 18"/>
                    <a:gd name="T16" fmla="*/ 11 w 16"/>
                    <a:gd name="T17" fmla="*/ 9 h 18"/>
                    <a:gd name="T18" fmla="*/ 7 w 16"/>
                    <a:gd name="T19" fmla="*/ 14 h 18"/>
                    <a:gd name="T20" fmla="*/ 4 w 16"/>
                    <a:gd name="T21" fmla="*/ 14 h 18"/>
                    <a:gd name="T22" fmla="*/ 4 w 16"/>
                    <a:gd name="T23" fmla="*/ 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18">
                      <a:moveTo>
                        <a:pt x="8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13" y="18"/>
                        <a:pt x="16" y="14"/>
                        <a:pt x="16" y="9"/>
                      </a:cubicBezTo>
                      <a:cubicBezTo>
                        <a:pt x="16" y="3"/>
                        <a:pt x="13" y="0"/>
                        <a:pt x="8" y="0"/>
                      </a:cubicBezTo>
                      <a:moveTo>
                        <a:pt x="4" y="4"/>
                      </a:move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10" y="4"/>
                        <a:pt x="11" y="6"/>
                        <a:pt x="11" y="9"/>
                      </a:cubicBezTo>
                      <a:cubicBezTo>
                        <a:pt x="11" y="12"/>
                        <a:pt x="10" y="14"/>
                        <a:pt x="7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lnTo>
                        <a:pt x="4" y="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8" name="Freeform 36"/>
                <p:cNvSpPr>
                  <a:spLocks/>
                </p:cNvSpPr>
                <p:nvPr/>
              </p:nvSpPr>
              <p:spPr bwMode="auto">
                <a:xfrm>
                  <a:off x="4572000" y="4972050"/>
                  <a:ext cx="47625" cy="58738"/>
                </a:xfrm>
                <a:custGeom>
                  <a:avLst/>
                  <a:gdLst>
                    <a:gd name="T0" fmla="*/ 11 w 15"/>
                    <a:gd name="T1" fmla="*/ 10 h 18"/>
                    <a:gd name="T2" fmla="*/ 8 w 15"/>
                    <a:gd name="T3" fmla="*/ 14 h 18"/>
                    <a:gd name="T4" fmla="*/ 4 w 15"/>
                    <a:gd name="T5" fmla="*/ 10 h 18"/>
                    <a:gd name="T6" fmla="*/ 4 w 15"/>
                    <a:gd name="T7" fmla="*/ 0 h 18"/>
                    <a:gd name="T8" fmla="*/ 0 w 15"/>
                    <a:gd name="T9" fmla="*/ 0 h 18"/>
                    <a:gd name="T10" fmla="*/ 0 w 15"/>
                    <a:gd name="T11" fmla="*/ 11 h 18"/>
                    <a:gd name="T12" fmla="*/ 8 w 15"/>
                    <a:gd name="T13" fmla="*/ 18 h 18"/>
                    <a:gd name="T14" fmla="*/ 15 w 15"/>
                    <a:gd name="T15" fmla="*/ 11 h 18"/>
                    <a:gd name="T16" fmla="*/ 15 w 15"/>
                    <a:gd name="T17" fmla="*/ 0 h 18"/>
                    <a:gd name="T18" fmla="*/ 11 w 15"/>
                    <a:gd name="T19" fmla="*/ 0 h 18"/>
                    <a:gd name="T20" fmla="*/ 11 w 15"/>
                    <a:gd name="T21" fmla="*/ 1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18">
                      <a:moveTo>
                        <a:pt x="11" y="10"/>
                      </a:moveTo>
                      <a:cubicBezTo>
                        <a:pt x="11" y="13"/>
                        <a:pt x="10" y="14"/>
                        <a:pt x="8" y="14"/>
                      </a:cubicBezTo>
                      <a:cubicBezTo>
                        <a:pt x="5" y="14"/>
                        <a:pt x="4" y="13"/>
                        <a:pt x="4" y="1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6"/>
                        <a:pt x="3" y="18"/>
                        <a:pt x="8" y="18"/>
                      </a:cubicBezTo>
                      <a:cubicBezTo>
                        <a:pt x="12" y="18"/>
                        <a:pt x="15" y="16"/>
                        <a:pt x="15" y="11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9" name="Freeform 37"/>
                <p:cNvSpPr>
                  <a:spLocks/>
                </p:cNvSpPr>
                <p:nvPr/>
              </p:nvSpPr>
              <p:spPr bwMode="auto">
                <a:xfrm>
                  <a:off x="4641850" y="4972050"/>
                  <a:ext cx="38100" cy="58738"/>
                </a:xfrm>
                <a:custGeom>
                  <a:avLst/>
                  <a:gdLst>
                    <a:gd name="T0" fmla="*/ 7 w 12"/>
                    <a:gd name="T1" fmla="*/ 12 h 18"/>
                    <a:gd name="T2" fmla="*/ 6 w 12"/>
                    <a:gd name="T3" fmla="*/ 15 h 18"/>
                    <a:gd name="T4" fmla="*/ 4 w 12"/>
                    <a:gd name="T5" fmla="*/ 12 h 18"/>
                    <a:gd name="T6" fmla="*/ 4 w 12"/>
                    <a:gd name="T7" fmla="*/ 11 h 18"/>
                    <a:gd name="T8" fmla="*/ 0 w 12"/>
                    <a:gd name="T9" fmla="*/ 11 h 18"/>
                    <a:gd name="T10" fmla="*/ 0 w 12"/>
                    <a:gd name="T11" fmla="*/ 12 h 18"/>
                    <a:gd name="T12" fmla="*/ 6 w 12"/>
                    <a:gd name="T13" fmla="*/ 18 h 18"/>
                    <a:gd name="T14" fmla="*/ 12 w 12"/>
                    <a:gd name="T15" fmla="*/ 12 h 18"/>
                    <a:gd name="T16" fmla="*/ 12 w 12"/>
                    <a:gd name="T17" fmla="*/ 0 h 18"/>
                    <a:gd name="T18" fmla="*/ 7 w 12"/>
                    <a:gd name="T19" fmla="*/ 0 h 18"/>
                    <a:gd name="T20" fmla="*/ 7 w 12"/>
                    <a:gd name="T21" fmla="*/ 1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" h="18">
                      <a:moveTo>
                        <a:pt x="7" y="12"/>
                      </a:moveTo>
                      <a:cubicBezTo>
                        <a:pt x="7" y="14"/>
                        <a:pt x="7" y="15"/>
                        <a:pt x="6" y="15"/>
                      </a:cubicBezTo>
                      <a:cubicBezTo>
                        <a:pt x="5" y="15"/>
                        <a:pt x="4" y="14"/>
                        <a:pt x="4" y="12"/>
                      </a:cubicBezTo>
                      <a:cubicBezTo>
                        <a:pt x="4" y="11"/>
                        <a:pt x="4" y="11"/>
                        <a:pt x="4" y="11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6"/>
                        <a:pt x="2" y="18"/>
                        <a:pt x="6" y="18"/>
                      </a:cubicBezTo>
                      <a:cubicBezTo>
                        <a:pt x="11" y="18"/>
                        <a:pt x="12" y="15"/>
                        <a:pt x="12" y="12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lnTo>
                        <a:pt x="7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0" name="Freeform 38"/>
                <p:cNvSpPr>
                  <a:spLocks noEditPoints="1"/>
                </p:cNvSpPr>
                <p:nvPr/>
              </p:nvSpPr>
              <p:spPr bwMode="auto">
                <a:xfrm>
                  <a:off x="4699000" y="4972050"/>
                  <a:ext cx="57150" cy="58738"/>
                </a:xfrm>
                <a:custGeom>
                  <a:avLst/>
                  <a:gdLst>
                    <a:gd name="T0" fmla="*/ 14 w 36"/>
                    <a:gd name="T1" fmla="*/ 0 h 37"/>
                    <a:gd name="T2" fmla="*/ 0 w 36"/>
                    <a:gd name="T3" fmla="*/ 37 h 37"/>
                    <a:gd name="T4" fmla="*/ 10 w 36"/>
                    <a:gd name="T5" fmla="*/ 37 h 37"/>
                    <a:gd name="T6" fmla="*/ 12 w 36"/>
                    <a:gd name="T7" fmla="*/ 29 h 37"/>
                    <a:gd name="T8" fmla="*/ 24 w 36"/>
                    <a:gd name="T9" fmla="*/ 29 h 37"/>
                    <a:gd name="T10" fmla="*/ 26 w 36"/>
                    <a:gd name="T11" fmla="*/ 37 h 37"/>
                    <a:gd name="T12" fmla="*/ 36 w 36"/>
                    <a:gd name="T13" fmla="*/ 37 h 37"/>
                    <a:gd name="T14" fmla="*/ 22 w 36"/>
                    <a:gd name="T15" fmla="*/ 0 h 37"/>
                    <a:gd name="T16" fmla="*/ 14 w 36"/>
                    <a:gd name="T17" fmla="*/ 0 h 37"/>
                    <a:gd name="T18" fmla="*/ 20 w 36"/>
                    <a:gd name="T19" fmla="*/ 21 h 37"/>
                    <a:gd name="T20" fmla="*/ 14 w 36"/>
                    <a:gd name="T21" fmla="*/ 21 h 37"/>
                    <a:gd name="T22" fmla="*/ 18 w 36"/>
                    <a:gd name="T23" fmla="*/ 13 h 37"/>
                    <a:gd name="T24" fmla="*/ 20 w 36"/>
                    <a:gd name="T25" fmla="*/ 2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37">
                      <a:moveTo>
                        <a:pt x="14" y="0"/>
                      </a:moveTo>
                      <a:lnTo>
                        <a:pt x="0" y="37"/>
                      </a:lnTo>
                      <a:lnTo>
                        <a:pt x="10" y="37"/>
                      </a:lnTo>
                      <a:lnTo>
                        <a:pt x="12" y="29"/>
                      </a:lnTo>
                      <a:lnTo>
                        <a:pt x="24" y="29"/>
                      </a:lnTo>
                      <a:lnTo>
                        <a:pt x="26" y="37"/>
                      </a:lnTo>
                      <a:lnTo>
                        <a:pt x="36" y="37"/>
                      </a:lnTo>
                      <a:lnTo>
                        <a:pt x="22" y="0"/>
                      </a:lnTo>
                      <a:lnTo>
                        <a:pt x="14" y="0"/>
                      </a:lnTo>
                      <a:close/>
                      <a:moveTo>
                        <a:pt x="20" y="21"/>
                      </a:moveTo>
                      <a:lnTo>
                        <a:pt x="14" y="21"/>
                      </a:lnTo>
                      <a:lnTo>
                        <a:pt x="18" y="13"/>
                      </a:lnTo>
                      <a:lnTo>
                        <a:pt x="20" y="2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1" name="Freeform 39"/>
                <p:cNvSpPr>
                  <a:spLocks/>
                </p:cNvSpPr>
                <p:nvPr/>
              </p:nvSpPr>
              <p:spPr bwMode="auto">
                <a:xfrm>
                  <a:off x="4813300" y="4972050"/>
                  <a:ext cx="53975" cy="58738"/>
                </a:xfrm>
                <a:custGeom>
                  <a:avLst/>
                  <a:gdLst>
                    <a:gd name="T0" fmla="*/ 8 w 17"/>
                    <a:gd name="T1" fmla="*/ 11 h 18"/>
                    <a:gd name="T2" fmla="*/ 13 w 17"/>
                    <a:gd name="T3" fmla="*/ 11 h 18"/>
                    <a:gd name="T4" fmla="*/ 9 w 17"/>
                    <a:gd name="T5" fmla="*/ 15 h 18"/>
                    <a:gd name="T6" fmla="*/ 4 w 17"/>
                    <a:gd name="T7" fmla="*/ 9 h 18"/>
                    <a:gd name="T8" fmla="*/ 9 w 17"/>
                    <a:gd name="T9" fmla="*/ 3 h 18"/>
                    <a:gd name="T10" fmla="*/ 12 w 17"/>
                    <a:gd name="T11" fmla="*/ 6 h 18"/>
                    <a:gd name="T12" fmla="*/ 12 w 17"/>
                    <a:gd name="T13" fmla="*/ 7 h 18"/>
                    <a:gd name="T14" fmla="*/ 17 w 17"/>
                    <a:gd name="T15" fmla="*/ 7 h 18"/>
                    <a:gd name="T16" fmla="*/ 16 w 17"/>
                    <a:gd name="T17" fmla="*/ 6 h 18"/>
                    <a:gd name="T18" fmla="*/ 9 w 17"/>
                    <a:gd name="T19" fmla="*/ 0 h 18"/>
                    <a:gd name="T20" fmla="*/ 0 w 17"/>
                    <a:gd name="T21" fmla="*/ 9 h 18"/>
                    <a:gd name="T22" fmla="*/ 9 w 17"/>
                    <a:gd name="T23" fmla="*/ 18 h 18"/>
                    <a:gd name="T24" fmla="*/ 13 w 17"/>
                    <a:gd name="T25" fmla="*/ 17 h 18"/>
                    <a:gd name="T26" fmla="*/ 14 w 17"/>
                    <a:gd name="T27" fmla="*/ 18 h 18"/>
                    <a:gd name="T28" fmla="*/ 17 w 17"/>
                    <a:gd name="T29" fmla="*/ 18 h 18"/>
                    <a:gd name="T30" fmla="*/ 17 w 17"/>
                    <a:gd name="T31" fmla="*/ 8 h 18"/>
                    <a:gd name="T32" fmla="*/ 8 w 17"/>
                    <a:gd name="T33" fmla="*/ 8 h 18"/>
                    <a:gd name="T34" fmla="*/ 8 w 17"/>
                    <a:gd name="T35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7" h="18">
                      <a:moveTo>
                        <a:pt x="8" y="11"/>
                      </a:move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2" y="13"/>
                        <a:pt x="11" y="15"/>
                        <a:pt x="9" y="15"/>
                      </a:cubicBezTo>
                      <a:cubicBezTo>
                        <a:pt x="6" y="15"/>
                        <a:pt x="4" y="12"/>
                        <a:pt x="4" y="9"/>
                      </a:cubicBezTo>
                      <a:cubicBezTo>
                        <a:pt x="4" y="6"/>
                        <a:pt x="6" y="3"/>
                        <a:pt x="9" y="3"/>
                      </a:cubicBezTo>
                      <a:cubicBezTo>
                        <a:pt x="10" y="3"/>
                        <a:pt x="12" y="4"/>
                        <a:pt x="12" y="6"/>
                      </a:cubicBezTo>
                      <a:cubicBezTo>
                        <a:pt x="12" y="7"/>
                        <a:pt x="12" y="7"/>
                        <a:pt x="12" y="7"/>
                      </a:cubicBez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6" y="6"/>
                        <a:pt x="16" y="6"/>
                        <a:pt x="16" y="6"/>
                      </a:cubicBezTo>
                      <a:cubicBezTo>
                        <a:pt x="16" y="2"/>
                        <a:pt x="13" y="0"/>
                        <a:pt x="9" y="0"/>
                      </a:cubicBezTo>
                      <a:cubicBezTo>
                        <a:pt x="4" y="0"/>
                        <a:pt x="0" y="4"/>
                        <a:pt x="0" y="9"/>
                      </a:cubicBezTo>
                      <a:cubicBezTo>
                        <a:pt x="0" y="14"/>
                        <a:pt x="4" y="18"/>
                        <a:pt x="9" y="18"/>
                      </a:cubicBezTo>
                      <a:cubicBezTo>
                        <a:pt x="11" y="18"/>
                        <a:pt x="12" y="18"/>
                        <a:pt x="13" y="17"/>
                      </a:cubicBezTo>
                      <a:cubicBezTo>
                        <a:pt x="14" y="18"/>
                        <a:pt x="14" y="18"/>
                        <a:pt x="14" y="18"/>
                      </a:cubicBezTo>
                      <a:cubicBezTo>
                        <a:pt x="17" y="18"/>
                        <a:pt x="17" y="18"/>
                        <a:pt x="17" y="18"/>
                      </a:cubicBezTo>
                      <a:cubicBezTo>
                        <a:pt x="17" y="8"/>
                        <a:pt x="17" y="8"/>
                        <a:pt x="17" y="8"/>
                      </a:cubicBezTo>
                      <a:cubicBezTo>
                        <a:pt x="8" y="8"/>
                        <a:pt x="8" y="8"/>
                        <a:pt x="8" y="8"/>
                      </a:cubicBezTo>
                      <a:lnTo>
                        <a:pt x="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2" name="Freeform 40"/>
                <p:cNvSpPr>
                  <a:spLocks noEditPoints="1"/>
                </p:cNvSpPr>
                <p:nvPr/>
              </p:nvSpPr>
              <p:spPr bwMode="auto">
                <a:xfrm>
                  <a:off x="4892675" y="4972050"/>
                  <a:ext cx="50800" cy="58738"/>
                </a:xfrm>
                <a:custGeom>
                  <a:avLst/>
                  <a:gdLst>
                    <a:gd name="T0" fmla="*/ 14 w 16"/>
                    <a:gd name="T1" fmla="*/ 13 h 18"/>
                    <a:gd name="T2" fmla="*/ 13 w 16"/>
                    <a:gd name="T3" fmla="*/ 9 h 18"/>
                    <a:gd name="T4" fmla="*/ 15 w 16"/>
                    <a:gd name="T5" fmla="*/ 5 h 18"/>
                    <a:gd name="T6" fmla="*/ 8 w 16"/>
                    <a:gd name="T7" fmla="*/ 0 h 18"/>
                    <a:gd name="T8" fmla="*/ 0 w 16"/>
                    <a:gd name="T9" fmla="*/ 0 h 18"/>
                    <a:gd name="T10" fmla="*/ 0 w 16"/>
                    <a:gd name="T11" fmla="*/ 18 h 18"/>
                    <a:gd name="T12" fmla="*/ 4 w 16"/>
                    <a:gd name="T13" fmla="*/ 18 h 18"/>
                    <a:gd name="T14" fmla="*/ 4 w 16"/>
                    <a:gd name="T15" fmla="*/ 11 h 18"/>
                    <a:gd name="T16" fmla="*/ 8 w 16"/>
                    <a:gd name="T17" fmla="*/ 11 h 18"/>
                    <a:gd name="T18" fmla="*/ 10 w 16"/>
                    <a:gd name="T19" fmla="*/ 15 h 18"/>
                    <a:gd name="T20" fmla="*/ 11 w 16"/>
                    <a:gd name="T21" fmla="*/ 18 h 18"/>
                    <a:gd name="T22" fmla="*/ 11 w 16"/>
                    <a:gd name="T23" fmla="*/ 18 h 18"/>
                    <a:gd name="T24" fmla="*/ 16 w 16"/>
                    <a:gd name="T25" fmla="*/ 18 h 18"/>
                    <a:gd name="T26" fmla="*/ 15 w 16"/>
                    <a:gd name="T27" fmla="*/ 17 h 18"/>
                    <a:gd name="T28" fmla="*/ 14 w 16"/>
                    <a:gd name="T29" fmla="*/ 13 h 18"/>
                    <a:gd name="T30" fmla="*/ 4 w 16"/>
                    <a:gd name="T31" fmla="*/ 4 h 18"/>
                    <a:gd name="T32" fmla="*/ 8 w 16"/>
                    <a:gd name="T33" fmla="*/ 4 h 18"/>
                    <a:gd name="T34" fmla="*/ 10 w 16"/>
                    <a:gd name="T35" fmla="*/ 6 h 18"/>
                    <a:gd name="T36" fmla="*/ 8 w 16"/>
                    <a:gd name="T37" fmla="*/ 8 h 18"/>
                    <a:gd name="T38" fmla="*/ 4 w 16"/>
                    <a:gd name="T39" fmla="*/ 8 h 18"/>
                    <a:gd name="T40" fmla="*/ 4 w 16"/>
                    <a:gd name="T41" fmla="*/ 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18">
                      <a:moveTo>
                        <a:pt x="14" y="13"/>
                      </a:moveTo>
                      <a:cubicBezTo>
                        <a:pt x="14" y="11"/>
                        <a:pt x="14" y="10"/>
                        <a:pt x="13" y="9"/>
                      </a:cubicBezTo>
                      <a:cubicBezTo>
                        <a:pt x="14" y="8"/>
                        <a:pt x="15" y="7"/>
                        <a:pt x="15" y="5"/>
                      </a:cubicBezTo>
                      <a:cubicBezTo>
                        <a:pt x="15" y="2"/>
                        <a:pt x="12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4" y="11"/>
                        <a:pt x="4" y="11"/>
                        <a:pt x="4" y="11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10" y="11"/>
                        <a:pt x="10" y="12"/>
                        <a:pt x="10" y="15"/>
                      </a:cubicBezTo>
                      <a:cubicBezTo>
                        <a:pt x="10" y="16"/>
                        <a:pt x="10" y="17"/>
                        <a:pt x="11" y="18"/>
                      </a:cubicBezTo>
                      <a:cubicBezTo>
                        <a:pt x="11" y="18"/>
                        <a:pt x="11" y="18"/>
                        <a:pt x="11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5" y="16"/>
                        <a:pt x="14" y="15"/>
                        <a:pt x="14" y="13"/>
                      </a:cubicBezTo>
                      <a:moveTo>
                        <a:pt x="4" y="4"/>
                      </a:move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10" y="4"/>
                        <a:pt x="10" y="4"/>
                        <a:pt x="10" y="6"/>
                      </a:cubicBezTo>
                      <a:cubicBezTo>
                        <a:pt x="10" y="7"/>
                        <a:pt x="10" y="8"/>
                        <a:pt x="8" y="8"/>
                      </a:cubicBezTo>
                      <a:cubicBezTo>
                        <a:pt x="4" y="8"/>
                        <a:pt x="4" y="8"/>
                        <a:pt x="4" y="8"/>
                      </a:cubicBezTo>
                      <a:lnTo>
                        <a:pt x="4" y="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3" name="Freeform 41"/>
                <p:cNvSpPr>
                  <a:spLocks noEditPoints="1"/>
                </p:cNvSpPr>
                <p:nvPr/>
              </p:nvSpPr>
              <p:spPr bwMode="auto">
                <a:xfrm>
                  <a:off x="4962525" y="4972050"/>
                  <a:ext cx="53975" cy="58738"/>
                </a:xfrm>
                <a:custGeom>
                  <a:avLst/>
                  <a:gdLst>
                    <a:gd name="T0" fmla="*/ 8 w 17"/>
                    <a:gd name="T1" fmla="*/ 0 h 18"/>
                    <a:gd name="T2" fmla="*/ 0 w 17"/>
                    <a:gd name="T3" fmla="*/ 9 h 18"/>
                    <a:gd name="T4" fmla="*/ 8 w 17"/>
                    <a:gd name="T5" fmla="*/ 18 h 18"/>
                    <a:gd name="T6" fmla="*/ 17 w 17"/>
                    <a:gd name="T7" fmla="*/ 9 h 18"/>
                    <a:gd name="T8" fmla="*/ 8 w 17"/>
                    <a:gd name="T9" fmla="*/ 0 h 18"/>
                    <a:gd name="T10" fmla="*/ 8 w 17"/>
                    <a:gd name="T11" fmla="*/ 15 h 18"/>
                    <a:gd name="T12" fmla="*/ 4 w 17"/>
                    <a:gd name="T13" fmla="*/ 9 h 18"/>
                    <a:gd name="T14" fmla="*/ 8 w 17"/>
                    <a:gd name="T15" fmla="*/ 3 h 18"/>
                    <a:gd name="T16" fmla="*/ 13 w 17"/>
                    <a:gd name="T17" fmla="*/ 9 h 18"/>
                    <a:gd name="T18" fmla="*/ 8 w 17"/>
                    <a:gd name="T19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18">
                      <a:moveTo>
                        <a:pt x="8" y="0"/>
                      </a:moveTo>
                      <a:cubicBezTo>
                        <a:pt x="3" y="0"/>
                        <a:pt x="0" y="4"/>
                        <a:pt x="0" y="9"/>
                      </a:cubicBezTo>
                      <a:cubicBezTo>
                        <a:pt x="0" y="14"/>
                        <a:pt x="3" y="18"/>
                        <a:pt x="8" y="18"/>
                      </a:cubicBezTo>
                      <a:cubicBezTo>
                        <a:pt x="13" y="18"/>
                        <a:pt x="17" y="14"/>
                        <a:pt x="17" y="9"/>
                      </a:cubicBezTo>
                      <a:cubicBezTo>
                        <a:pt x="17" y="4"/>
                        <a:pt x="13" y="0"/>
                        <a:pt x="8" y="0"/>
                      </a:cubicBezTo>
                      <a:moveTo>
                        <a:pt x="8" y="15"/>
                      </a:moveTo>
                      <a:cubicBezTo>
                        <a:pt x="5" y="15"/>
                        <a:pt x="4" y="12"/>
                        <a:pt x="4" y="9"/>
                      </a:cubicBezTo>
                      <a:cubicBezTo>
                        <a:pt x="4" y="6"/>
                        <a:pt x="5" y="3"/>
                        <a:pt x="8" y="3"/>
                      </a:cubicBezTo>
                      <a:cubicBezTo>
                        <a:pt x="11" y="3"/>
                        <a:pt x="13" y="6"/>
                        <a:pt x="13" y="9"/>
                      </a:cubicBezTo>
                      <a:cubicBezTo>
                        <a:pt x="13" y="12"/>
                        <a:pt x="11" y="15"/>
                        <a:pt x="8" y="15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4" name="Freeform 42"/>
                <p:cNvSpPr>
                  <a:spLocks/>
                </p:cNvSpPr>
                <p:nvPr/>
              </p:nvSpPr>
              <p:spPr bwMode="auto">
                <a:xfrm>
                  <a:off x="5038725" y="4972050"/>
                  <a:ext cx="47625" cy="58738"/>
                </a:xfrm>
                <a:custGeom>
                  <a:avLst/>
                  <a:gdLst>
                    <a:gd name="T0" fmla="*/ 11 w 15"/>
                    <a:gd name="T1" fmla="*/ 10 h 18"/>
                    <a:gd name="T2" fmla="*/ 8 w 15"/>
                    <a:gd name="T3" fmla="*/ 14 h 18"/>
                    <a:gd name="T4" fmla="*/ 5 w 15"/>
                    <a:gd name="T5" fmla="*/ 10 h 18"/>
                    <a:gd name="T6" fmla="*/ 5 w 15"/>
                    <a:gd name="T7" fmla="*/ 0 h 18"/>
                    <a:gd name="T8" fmla="*/ 0 w 15"/>
                    <a:gd name="T9" fmla="*/ 0 h 18"/>
                    <a:gd name="T10" fmla="*/ 0 w 15"/>
                    <a:gd name="T11" fmla="*/ 11 h 18"/>
                    <a:gd name="T12" fmla="*/ 8 w 15"/>
                    <a:gd name="T13" fmla="*/ 18 h 18"/>
                    <a:gd name="T14" fmla="*/ 15 w 15"/>
                    <a:gd name="T15" fmla="*/ 11 h 18"/>
                    <a:gd name="T16" fmla="*/ 15 w 15"/>
                    <a:gd name="T17" fmla="*/ 0 h 18"/>
                    <a:gd name="T18" fmla="*/ 11 w 15"/>
                    <a:gd name="T19" fmla="*/ 0 h 18"/>
                    <a:gd name="T20" fmla="*/ 11 w 15"/>
                    <a:gd name="T21" fmla="*/ 1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18">
                      <a:moveTo>
                        <a:pt x="11" y="10"/>
                      </a:moveTo>
                      <a:cubicBezTo>
                        <a:pt x="11" y="13"/>
                        <a:pt x="11" y="14"/>
                        <a:pt x="8" y="14"/>
                      </a:cubicBezTo>
                      <a:cubicBezTo>
                        <a:pt x="5" y="14"/>
                        <a:pt x="5" y="13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6"/>
                        <a:pt x="3" y="18"/>
                        <a:pt x="8" y="18"/>
                      </a:cubicBezTo>
                      <a:cubicBezTo>
                        <a:pt x="13" y="18"/>
                        <a:pt x="15" y="16"/>
                        <a:pt x="15" y="11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5" name="Freeform 43"/>
                <p:cNvSpPr>
                  <a:spLocks noEditPoints="1"/>
                </p:cNvSpPr>
                <p:nvPr/>
              </p:nvSpPr>
              <p:spPr bwMode="auto">
                <a:xfrm>
                  <a:off x="5114925" y="4972050"/>
                  <a:ext cx="44450" cy="58738"/>
                </a:xfrm>
                <a:custGeom>
                  <a:avLst/>
                  <a:gdLst>
                    <a:gd name="T0" fmla="*/ 8 w 14"/>
                    <a:gd name="T1" fmla="*/ 0 h 18"/>
                    <a:gd name="T2" fmla="*/ 0 w 14"/>
                    <a:gd name="T3" fmla="*/ 0 h 18"/>
                    <a:gd name="T4" fmla="*/ 0 w 14"/>
                    <a:gd name="T5" fmla="*/ 18 h 18"/>
                    <a:gd name="T6" fmla="*/ 4 w 14"/>
                    <a:gd name="T7" fmla="*/ 18 h 18"/>
                    <a:gd name="T8" fmla="*/ 4 w 14"/>
                    <a:gd name="T9" fmla="*/ 12 h 18"/>
                    <a:gd name="T10" fmla="*/ 8 w 14"/>
                    <a:gd name="T11" fmla="*/ 12 h 18"/>
                    <a:gd name="T12" fmla="*/ 14 w 14"/>
                    <a:gd name="T13" fmla="*/ 6 h 18"/>
                    <a:gd name="T14" fmla="*/ 8 w 14"/>
                    <a:gd name="T15" fmla="*/ 0 h 18"/>
                    <a:gd name="T16" fmla="*/ 4 w 14"/>
                    <a:gd name="T17" fmla="*/ 4 h 18"/>
                    <a:gd name="T18" fmla="*/ 8 w 14"/>
                    <a:gd name="T19" fmla="*/ 4 h 18"/>
                    <a:gd name="T20" fmla="*/ 10 w 14"/>
                    <a:gd name="T21" fmla="*/ 6 h 18"/>
                    <a:gd name="T22" fmla="*/ 8 w 14"/>
                    <a:gd name="T23" fmla="*/ 8 h 18"/>
                    <a:gd name="T24" fmla="*/ 4 w 14"/>
                    <a:gd name="T25" fmla="*/ 8 h 18"/>
                    <a:gd name="T26" fmla="*/ 4 w 14"/>
                    <a:gd name="T27" fmla="*/ 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18">
                      <a:moveTo>
                        <a:pt x="8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14" y="12"/>
                        <a:pt x="14" y="7"/>
                        <a:pt x="14" y="6"/>
                      </a:cubicBezTo>
                      <a:cubicBezTo>
                        <a:pt x="14" y="4"/>
                        <a:pt x="14" y="0"/>
                        <a:pt x="8" y="0"/>
                      </a:cubicBezTo>
                      <a:moveTo>
                        <a:pt x="4" y="4"/>
                      </a:move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9" y="4"/>
                        <a:pt x="10" y="4"/>
                        <a:pt x="10" y="6"/>
                      </a:cubicBezTo>
                      <a:cubicBezTo>
                        <a:pt x="10" y="8"/>
                        <a:pt x="8" y="8"/>
                        <a:pt x="8" y="8"/>
                      </a:cubicBezTo>
                      <a:cubicBezTo>
                        <a:pt x="4" y="8"/>
                        <a:pt x="4" y="8"/>
                        <a:pt x="4" y="8"/>
                      </a:cubicBezTo>
                      <a:lnTo>
                        <a:pt x="4" y="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6" name="Line 45"/>
                <p:cNvSpPr>
                  <a:spLocks noChangeShapeType="1"/>
                </p:cNvSpPr>
                <p:nvPr/>
              </p:nvSpPr>
              <p:spPr bwMode="auto">
                <a:xfrm>
                  <a:off x="4114800" y="5084763"/>
                  <a:ext cx="0" cy="0"/>
                </a:xfrm>
                <a:prstGeom prst="line">
                  <a:avLst/>
                </a:prstGeom>
                <a:noFill/>
                <a:ln w="2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796388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4AE59-9AA7-49BC-9F8D-F56297A532A8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GC 2017 | 20-23rd April</a:t>
            </a:r>
          </a:p>
        </p:txBody>
      </p:sp>
    </p:spTree>
    <p:extLst>
      <p:ext uri="{BB962C8B-B14F-4D97-AF65-F5344CB8AC3E}">
        <p14:creationId xmlns:p14="http://schemas.microsoft.com/office/powerpoint/2010/main" val="574610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6185"/>
            <a:ext cx="2628900" cy="581024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6185"/>
            <a:ext cx="7683500" cy="58102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8CBB-4A6A-4040-A403-E2E305439DB9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GC 2017 | 20-23rd April</a:t>
            </a:r>
          </a:p>
        </p:txBody>
      </p:sp>
    </p:spTree>
    <p:extLst>
      <p:ext uri="{BB962C8B-B14F-4D97-AF65-F5344CB8AC3E}">
        <p14:creationId xmlns:p14="http://schemas.microsoft.com/office/powerpoint/2010/main" val="2972018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83C5E7-6BB6-4175-B1A4-833F32D351BE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5/5/2023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3D8712-1930-4307-AAF2-C718ECB8B04A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6783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E1EF2-22AB-42A0-B2E8-567F01C12F0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5/5/2023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3D8712-1930-4307-AAF2-C718ECB8B04A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83108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AFB744-7804-42E7-A6E1-04B9DA9B6C47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5/5/2023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3D8712-1930-4307-AAF2-C718ECB8B04A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062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467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B0D6C44-B970-4C9C-AA86-EAC446211EC4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5/5/2023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3D8712-1930-4307-AAF2-C718ECB8B04A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78114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10269"/>
            <a:ext cx="10515600" cy="2853267"/>
          </a:xfrm>
        </p:spPr>
        <p:txBody>
          <a:bodyPr anchor="b"/>
          <a:lstStyle>
            <a:lvl1pPr>
              <a:defRPr sz="3600" b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8936"/>
            <a:ext cx="10515600" cy="150071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108AF2-43B3-475B-BBCB-7FDDA893815D}" type="datetimeFigureOut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5/5/2023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6390E7-39C6-47D1-BE50-2961633AECDE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-12698" y="1354667"/>
            <a:ext cx="12204700" cy="0"/>
          </a:xfrm>
          <a:prstGeom prst="line">
            <a:avLst/>
          </a:prstGeom>
          <a:ln w="635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15702" y="273051"/>
            <a:ext cx="622041" cy="609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3859" y="-98305"/>
            <a:ext cx="1046288" cy="145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3957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A41C41-565D-4B2F-8784-7CBD88945C83}" type="datetime1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5/5/2023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0509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308CD-EE0E-4E04-A2CC-6D580A583241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4150057" y="6311899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GC 2017 | 20-23rd April</a:t>
            </a:r>
          </a:p>
        </p:txBody>
      </p:sp>
    </p:spTree>
    <p:extLst>
      <p:ext uri="{BB962C8B-B14F-4D97-AF65-F5344CB8AC3E}">
        <p14:creationId xmlns:p14="http://schemas.microsoft.com/office/powerpoint/2010/main" val="424080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10267"/>
            <a:ext cx="10515600" cy="2853267"/>
          </a:xfrm>
        </p:spPr>
        <p:txBody>
          <a:bodyPr anchor="b"/>
          <a:lstStyle>
            <a:lvl1pPr>
              <a:defRPr sz="4800" b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8934"/>
            <a:ext cx="10515600" cy="1500717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0C41C-1ED2-4F93-BEFA-956CA29BA01D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8113985" y="267217"/>
            <a:ext cx="3818468" cy="792111"/>
            <a:chOff x="2863850" y="3078163"/>
            <a:chExt cx="3413126" cy="708026"/>
          </a:xfrm>
        </p:grpSpPr>
        <p:grpSp>
          <p:nvGrpSpPr>
            <p:cNvPr id="8" name="Group 7"/>
            <p:cNvGrpSpPr/>
            <p:nvPr/>
          </p:nvGrpSpPr>
          <p:grpSpPr>
            <a:xfrm>
              <a:off x="4357688" y="3630613"/>
              <a:ext cx="1919288" cy="155576"/>
              <a:chOff x="4357688" y="3630613"/>
              <a:chExt cx="1919288" cy="155576"/>
            </a:xfrm>
          </p:grpSpPr>
          <p:sp>
            <p:nvSpPr>
              <p:cNvPr id="24" name="Freeform 7"/>
              <p:cNvSpPr>
                <a:spLocks noEditPoints="1"/>
              </p:cNvSpPr>
              <p:nvPr/>
            </p:nvSpPr>
            <p:spPr bwMode="auto">
              <a:xfrm>
                <a:off x="4357688" y="3630613"/>
                <a:ext cx="109538" cy="125413"/>
              </a:xfrm>
              <a:custGeom>
                <a:avLst/>
                <a:gdLst>
                  <a:gd name="T0" fmla="*/ 24 w 69"/>
                  <a:gd name="T1" fmla="*/ 50 h 79"/>
                  <a:gd name="T2" fmla="*/ 33 w 69"/>
                  <a:gd name="T3" fmla="*/ 22 h 79"/>
                  <a:gd name="T4" fmla="*/ 43 w 69"/>
                  <a:gd name="T5" fmla="*/ 50 h 79"/>
                  <a:gd name="T6" fmla="*/ 24 w 69"/>
                  <a:gd name="T7" fmla="*/ 50 h 79"/>
                  <a:gd name="T8" fmla="*/ 40 w 69"/>
                  <a:gd name="T9" fmla="*/ 0 h 79"/>
                  <a:gd name="T10" fmla="*/ 28 w 69"/>
                  <a:gd name="T11" fmla="*/ 0 h 79"/>
                  <a:gd name="T12" fmla="*/ 0 w 69"/>
                  <a:gd name="T13" fmla="*/ 79 h 79"/>
                  <a:gd name="T14" fmla="*/ 14 w 69"/>
                  <a:gd name="T15" fmla="*/ 79 h 79"/>
                  <a:gd name="T16" fmla="*/ 19 w 69"/>
                  <a:gd name="T17" fmla="*/ 65 h 79"/>
                  <a:gd name="T18" fmla="*/ 47 w 69"/>
                  <a:gd name="T19" fmla="*/ 65 h 79"/>
                  <a:gd name="T20" fmla="*/ 52 w 69"/>
                  <a:gd name="T21" fmla="*/ 79 h 79"/>
                  <a:gd name="T22" fmla="*/ 69 w 69"/>
                  <a:gd name="T23" fmla="*/ 79 h 79"/>
                  <a:gd name="T24" fmla="*/ 40 w 69"/>
                  <a:gd name="T25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79">
                    <a:moveTo>
                      <a:pt x="24" y="50"/>
                    </a:moveTo>
                    <a:lnTo>
                      <a:pt x="33" y="22"/>
                    </a:lnTo>
                    <a:lnTo>
                      <a:pt x="43" y="50"/>
                    </a:lnTo>
                    <a:lnTo>
                      <a:pt x="24" y="50"/>
                    </a:lnTo>
                    <a:close/>
                    <a:moveTo>
                      <a:pt x="40" y="0"/>
                    </a:moveTo>
                    <a:lnTo>
                      <a:pt x="28" y="0"/>
                    </a:lnTo>
                    <a:lnTo>
                      <a:pt x="0" y="79"/>
                    </a:lnTo>
                    <a:lnTo>
                      <a:pt x="14" y="79"/>
                    </a:lnTo>
                    <a:lnTo>
                      <a:pt x="19" y="65"/>
                    </a:lnTo>
                    <a:lnTo>
                      <a:pt x="47" y="65"/>
                    </a:lnTo>
                    <a:lnTo>
                      <a:pt x="52" y="79"/>
                    </a:lnTo>
                    <a:lnTo>
                      <a:pt x="69" y="79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5" name="Freeform 8"/>
              <p:cNvSpPr>
                <a:spLocks noEditPoints="1"/>
              </p:cNvSpPr>
              <p:nvPr/>
            </p:nvSpPr>
            <p:spPr bwMode="auto">
              <a:xfrm>
                <a:off x="4473575" y="3660776"/>
                <a:ext cx="76200" cy="95250"/>
              </a:xfrm>
              <a:custGeom>
                <a:avLst/>
                <a:gdLst>
                  <a:gd name="T0" fmla="*/ 13 w 20"/>
                  <a:gd name="T1" fmla="*/ 18 h 25"/>
                  <a:gd name="T2" fmla="*/ 9 w 20"/>
                  <a:gd name="T3" fmla="*/ 20 h 25"/>
                  <a:gd name="T4" fmla="*/ 5 w 20"/>
                  <a:gd name="T5" fmla="*/ 17 h 25"/>
                  <a:gd name="T6" fmla="*/ 9 w 20"/>
                  <a:gd name="T7" fmla="*/ 14 h 25"/>
                  <a:gd name="T8" fmla="*/ 13 w 20"/>
                  <a:gd name="T9" fmla="*/ 14 h 25"/>
                  <a:gd name="T10" fmla="*/ 13 w 20"/>
                  <a:gd name="T11" fmla="*/ 16 h 25"/>
                  <a:gd name="T12" fmla="*/ 13 w 20"/>
                  <a:gd name="T13" fmla="*/ 18 h 25"/>
                  <a:gd name="T14" fmla="*/ 20 w 20"/>
                  <a:gd name="T15" fmla="*/ 9 h 25"/>
                  <a:gd name="T16" fmla="*/ 9 w 20"/>
                  <a:gd name="T17" fmla="*/ 0 h 25"/>
                  <a:gd name="T18" fmla="*/ 4 w 20"/>
                  <a:gd name="T19" fmla="*/ 1 h 25"/>
                  <a:gd name="T20" fmla="*/ 1 w 20"/>
                  <a:gd name="T21" fmla="*/ 4 h 25"/>
                  <a:gd name="T22" fmla="*/ 4 w 20"/>
                  <a:gd name="T23" fmla="*/ 7 h 25"/>
                  <a:gd name="T24" fmla="*/ 9 w 20"/>
                  <a:gd name="T25" fmla="*/ 5 h 25"/>
                  <a:gd name="T26" fmla="*/ 13 w 20"/>
                  <a:gd name="T27" fmla="*/ 9 h 25"/>
                  <a:gd name="T28" fmla="*/ 13 w 20"/>
                  <a:gd name="T29" fmla="*/ 10 h 25"/>
                  <a:gd name="T30" fmla="*/ 8 w 20"/>
                  <a:gd name="T31" fmla="*/ 10 h 25"/>
                  <a:gd name="T32" fmla="*/ 2 w 20"/>
                  <a:gd name="T33" fmla="*/ 12 h 25"/>
                  <a:gd name="T34" fmla="*/ 0 w 20"/>
                  <a:gd name="T35" fmla="*/ 17 h 25"/>
                  <a:gd name="T36" fmla="*/ 2 w 20"/>
                  <a:gd name="T37" fmla="*/ 23 h 25"/>
                  <a:gd name="T38" fmla="*/ 8 w 20"/>
                  <a:gd name="T39" fmla="*/ 25 h 25"/>
                  <a:gd name="T40" fmla="*/ 14 w 20"/>
                  <a:gd name="T41" fmla="*/ 22 h 25"/>
                  <a:gd name="T42" fmla="*/ 14 w 20"/>
                  <a:gd name="T43" fmla="*/ 25 h 25"/>
                  <a:gd name="T44" fmla="*/ 20 w 20"/>
                  <a:gd name="T45" fmla="*/ 25 h 25"/>
                  <a:gd name="T46" fmla="*/ 20 w 20"/>
                  <a:gd name="T4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25">
                    <a:moveTo>
                      <a:pt x="13" y="18"/>
                    </a:moveTo>
                    <a:cubicBezTo>
                      <a:pt x="12" y="19"/>
                      <a:pt x="11" y="20"/>
                      <a:pt x="9" y="20"/>
                    </a:cubicBezTo>
                    <a:cubicBezTo>
                      <a:pt x="7" y="20"/>
                      <a:pt x="5" y="19"/>
                      <a:pt x="5" y="17"/>
                    </a:cubicBezTo>
                    <a:cubicBezTo>
                      <a:pt x="5" y="15"/>
                      <a:pt x="7" y="14"/>
                      <a:pt x="9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7"/>
                      <a:pt x="13" y="18"/>
                      <a:pt x="13" y="18"/>
                    </a:cubicBezTo>
                    <a:moveTo>
                      <a:pt x="20" y="9"/>
                    </a:moveTo>
                    <a:cubicBezTo>
                      <a:pt x="20" y="3"/>
                      <a:pt x="16" y="0"/>
                      <a:pt x="9" y="0"/>
                    </a:cubicBezTo>
                    <a:cubicBezTo>
                      <a:pt x="7" y="0"/>
                      <a:pt x="6" y="0"/>
                      <a:pt x="4" y="1"/>
                    </a:cubicBezTo>
                    <a:cubicBezTo>
                      <a:pt x="3" y="1"/>
                      <a:pt x="2" y="2"/>
                      <a:pt x="1" y="4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6"/>
                      <a:pt x="7" y="5"/>
                      <a:pt x="9" y="5"/>
                    </a:cubicBezTo>
                    <a:cubicBezTo>
                      <a:pt x="12" y="5"/>
                      <a:pt x="13" y="7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5" y="10"/>
                      <a:pt x="3" y="11"/>
                      <a:pt x="2" y="12"/>
                    </a:cubicBezTo>
                    <a:cubicBezTo>
                      <a:pt x="0" y="14"/>
                      <a:pt x="0" y="15"/>
                      <a:pt x="0" y="17"/>
                    </a:cubicBezTo>
                    <a:cubicBezTo>
                      <a:pt x="0" y="19"/>
                      <a:pt x="0" y="21"/>
                      <a:pt x="2" y="23"/>
                    </a:cubicBezTo>
                    <a:cubicBezTo>
                      <a:pt x="3" y="24"/>
                      <a:pt x="5" y="25"/>
                      <a:pt x="8" y="25"/>
                    </a:cubicBezTo>
                    <a:cubicBezTo>
                      <a:pt x="10" y="25"/>
                      <a:pt x="12" y="24"/>
                      <a:pt x="14" y="22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20" y="25"/>
                      <a:pt x="20" y="25"/>
                      <a:pt x="20" y="25"/>
                    </a:cubicBezTo>
                    <a:lnTo>
                      <a:pt x="20" y="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6" name="Freeform 9"/>
              <p:cNvSpPr>
                <a:spLocks noEditPoints="1"/>
              </p:cNvSpPr>
              <p:nvPr/>
            </p:nvSpPr>
            <p:spPr bwMode="auto">
              <a:xfrm>
                <a:off x="4572000" y="3660776"/>
                <a:ext cx="74613" cy="125413"/>
              </a:xfrm>
              <a:custGeom>
                <a:avLst/>
                <a:gdLst>
                  <a:gd name="T0" fmla="*/ 14 w 20"/>
                  <a:gd name="T1" fmla="*/ 17 h 33"/>
                  <a:gd name="T2" fmla="*/ 10 w 20"/>
                  <a:gd name="T3" fmla="*/ 19 h 33"/>
                  <a:gd name="T4" fmla="*/ 6 w 20"/>
                  <a:gd name="T5" fmla="*/ 17 h 33"/>
                  <a:gd name="T6" fmla="*/ 6 w 20"/>
                  <a:gd name="T7" fmla="*/ 13 h 33"/>
                  <a:gd name="T8" fmla="*/ 6 w 20"/>
                  <a:gd name="T9" fmla="*/ 8 h 33"/>
                  <a:gd name="T10" fmla="*/ 10 w 20"/>
                  <a:gd name="T11" fmla="*/ 6 h 33"/>
                  <a:gd name="T12" fmla="*/ 14 w 20"/>
                  <a:gd name="T13" fmla="*/ 8 h 33"/>
                  <a:gd name="T14" fmla="*/ 14 w 20"/>
                  <a:gd name="T15" fmla="*/ 13 h 33"/>
                  <a:gd name="T16" fmla="*/ 14 w 20"/>
                  <a:gd name="T17" fmla="*/ 17 h 33"/>
                  <a:gd name="T18" fmla="*/ 20 w 20"/>
                  <a:gd name="T19" fmla="*/ 7 h 33"/>
                  <a:gd name="T20" fmla="*/ 18 w 20"/>
                  <a:gd name="T21" fmla="*/ 2 h 33"/>
                  <a:gd name="T22" fmla="*/ 12 w 20"/>
                  <a:gd name="T23" fmla="*/ 0 h 33"/>
                  <a:gd name="T24" fmla="*/ 6 w 20"/>
                  <a:gd name="T25" fmla="*/ 3 h 33"/>
                  <a:gd name="T26" fmla="*/ 6 w 20"/>
                  <a:gd name="T27" fmla="*/ 0 h 33"/>
                  <a:gd name="T28" fmla="*/ 0 w 20"/>
                  <a:gd name="T29" fmla="*/ 0 h 33"/>
                  <a:gd name="T30" fmla="*/ 0 w 20"/>
                  <a:gd name="T31" fmla="*/ 33 h 33"/>
                  <a:gd name="T32" fmla="*/ 6 w 20"/>
                  <a:gd name="T33" fmla="*/ 33 h 33"/>
                  <a:gd name="T34" fmla="*/ 6 w 20"/>
                  <a:gd name="T35" fmla="*/ 22 h 33"/>
                  <a:gd name="T36" fmla="*/ 12 w 20"/>
                  <a:gd name="T37" fmla="*/ 25 h 33"/>
                  <a:gd name="T38" fmla="*/ 18 w 20"/>
                  <a:gd name="T39" fmla="*/ 23 h 33"/>
                  <a:gd name="T40" fmla="*/ 20 w 20"/>
                  <a:gd name="T41" fmla="*/ 18 h 33"/>
                  <a:gd name="T42" fmla="*/ 20 w 20"/>
                  <a:gd name="T43" fmla="*/ 13 h 33"/>
                  <a:gd name="T44" fmla="*/ 20 w 20"/>
                  <a:gd name="T45" fmla="*/ 7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" h="33">
                    <a:moveTo>
                      <a:pt x="14" y="17"/>
                    </a:moveTo>
                    <a:cubicBezTo>
                      <a:pt x="13" y="19"/>
                      <a:pt x="12" y="19"/>
                      <a:pt x="10" y="19"/>
                    </a:cubicBezTo>
                    <a:cubicBezTo>
                      <a:pt x="8" y="19"/>
                      <a:pt x="7" y="19"/>
                      <a:pt x="6" y="17"/>
                    </a:cubicBezTo>
                    <a:cubicBezTo>
                      <a:pt x="6" y="16"/>
                      <a:pt x="6" y="15"/>
                      <a:pt x="6" y="13"/>
                    </a:cubicBezTo>
                    <a:cubicBezTo>
                      <a:pt x="6" y="10"/>
                      <a:pt x="6" y="9"/>
                      <a:pt x="6" y="8"/>
                    </a:cubicBezTo>
                    <a:cubicBezTo>
                      <a:pt x="7" y="6"/>
                      <a:pt x="8" y="6"/>
                      <a:pt x="10" y="6"/>
                    </a:cubicBezTo>
                    <a:cubicBezTo>
                      <a:pt x="12" y="6"/>
                      <a:pt x="13" y="6"/>
                      <a:pt x="14" y="8"/>
                    </a:cubicBezTo>
                    <a:cubicBezTo>
                      <a:pt x="14" y="9"/>
                      <a:pt x="14" y="10"/>
                      <a:pt x="14" y="13"/>
                    </a:cubicBezTo>
                    <a:cubicBezTo>
                      <a:pt x="14" y="15"/>
                      <a:pt x="14" y="16"/>
                      <a:pt x="14" y="17"/>
                    </a:cubicBezTo>
                    <a:moveTo>
                      <a:pt x="20" y="7"/>
                    </a:moveTo>
                    <a:cubicBezTo>
                      <a:pt x="19" y="5"/>
                      <a:pt x="19" y="3"/>
                      <a:pt x="18" y="2"/>
                    </a:cubicBezTo>
                    <a:cubicBezTo>
                      <a:pt x="16" y="1"/>
                      <a:pt x="14" y="0"/>
                      <a:pt x="12" y="0"/>
                    </a:cubicBezTo>
                    <a:cubicBezTo>
                      <a:pt x="9" y="0"/>
                      <a:pt x="7" y="1"/>
                      <a:pt x="6" y="3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4"/>
                      <a:pt x="9" y="25"/>
                      <a:pt x="12" y="25"/>
                    </a:cubicBezTo>
                    <a:cubicBezTo>
                      <a:pt x="14" y="25"/>
                      <a:pt x="16" y="24"/>
                      <a:pt x="18" y="23"/>
                    </a:cubicBezTo>
                    <a:cubicBezTo>
                      <a:pt x="19" y="22"/>
                      <a:pt x="19" y="20"/>
                      <a:pt x="20" y="18"/>
                    </a:cubicBezTo>
                    <a:cubicBezTo>
                      <a:pt x="20" y="17"/>
                      <a:pt x="20" y="15"/>
                      <a:pt x="20" y="13"/>
                    </a:cubicBezTo>
                    <a:cubicBezTo>
                      <a:pt x="20" y="10"/>
                      <a:pt x="20" y="8"/>
                      <a:pt x="20" y="7"/>
                    </a:cubicBezTo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7" name="Freeform 10"/>
              <p:cNvSpPr>
                <a:spLocks/>
              </p:cNvSpPr>
              <p:nvPr/>
            </p:nvSpPr>
            <p:spPr bwMode="auto">
              <a:xfrm>
                <a:off x="4670425" y="3630613"/>
                <a:ext cx="82550" cy="125413"/>
              </a:xfrm>
              <a:custGeom>
                <a:avLst/>
                <a:gdLst>
                  <a:gd name="T0" fmla="*/ 52 w 52"/>
                  <a:gd name="T1" fmla="*/ 79 h 79"/>
                  <a:gd name="T2" fmla="*/ 33 w 52"/>
                  <a:gd name="T3" fmla="*/ 79 h 79"/>
                  <a:gd name="T4" fmla="*/ 19 w 52"/>
                  <a:gd name="T5" fmla="*/ 55 h 79"/>
                  <a:gd name="T6" fmla="*/ 14 w 52"/>
                  <a:gd name="T7" fmla="*/ 60 h 79"/>
                  <a:gd name="T8" fmla="*/ 14 w 52"/>
                  <a:gd name="T9" fmla="*/ 79 h 79"/>
                  <a:gd name="T10" fmla="*/ 0 w 52"/>
                  <a:gd name="T11" fmla="*/ 79 h 79"/>
                  <a:gd name="T12" fmla="*/ 0 w 52"/>
                  <a:gd name="T13" fmla="*/ 0 h 79"/>
                  <a:gd name="T14" fmla="*/ 14 w 52"/>
                  <a:gd name="T15" fmla="*/ 0 h 79"/>
                  <a:gd name="T16" fmla="*/ 14 w 52"/>
                  <a:gd name="T17" fmla="*/ 43 h 79"/>
                  <a:gd name="T18" fmla="*/ 33 w 52"/>
                  <a:gd name="T19" fmla="*/ 19 h 79"/>
                  <a:gd name="T20" fmla="*/ 49 w 52"/>
                  <a:gd name="T21" fmla="*/ 19 h 79"/>
                  <a:gd name="T22" fmla="*/ 28 w 52"/>
                  <a:gd name="T23" fmla="*/ 43 h 79"/>
                  <a:gd name="T24" fmla="*/ 52 w 52"/>
                  <a:gd name="T25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79">
                    <a:moveTo>
                      <a:pt x="52" y="79"/>
                    </a:moveTo>
                    <a:lnTo>
                      <a:pt x="33" y="79"/>
                    </a:lnTo>
                    <a:lnTo>
                      <a:pt x="19" y="55"/>
                    </a:lnTo>
                    <a:lnTo>
                      <a:pt x="14" y="60"/>
                    </a:lnTo>
                    <a:lnTo>
                      <a:pt x="14" y="79"/>
                    </a:lnTo>
                    <a:lnTo>
                      <a:pt x="0" y="79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43"/>
                    </a:lnTo>
                    <a:lnTo>
                      <a:pt x="33" y="19"/>
                    </a:lnTo>
                    <a:lnTo>
                      <a:pt x="49" y="19"/>
                    </a:lnTo>
                    <a:lnTo>
                      <a:pt x="28" y="43"/>
                    </a:lnTo>
                    <a:lnTo>
                      <a:pt x="52" y="7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8" name="Freeform 11"/>
              <p:cNvSpPr>
                <a:spLocks noEditPoints="1"/>
              </p:cNvSpPr>
              <p:nvPr/>
            </p:nvSpPr>
            <p:spPr bwMode="auto">
              <a:xfrm>
                <a:off x="4767263" y="3630613"/>
                <a:ext cx="23813" cy="125413"/>
              </a:xfrm>
              <a:custGeom>
                <a:avLst/>
                <a:gdLst>
                  <a:gd name="T0" fmla="*/ 15 w 15"/>
                  <a:gd name="T1" fmla="*/ 10 h 79"/>
                  <a:gd name="T2" fmla="*/ 0 w 15"/>
                  <a:gd name="T3" fmla="*/ 10 h 79"/>
                  <a:gd name="T4" fmla="*/ 0 w 15"/>
                  <a:gd name="T5" fmla="*/ 0 h 79"/>
                  <a:gd name="T6" fmla="*/ 15 w 15"/>
                  <a:gd name="T7" fmla="*/ 0 h 79"/>
                  <a:gd name="T8" fmla="*/ 15 w 15"/>
                  <a:gd name="T9" fmla="*/ 10 h 79"/>
                  <a:gd name="T10" fmla="*/ 15 w 15"/>
                  <a:gd name="T11" fmla="*/ 79 h 79"/>
                  <a:gd name="T12" fmla="*/ 0 w 15"/>
                  <a:gd name="T13" fmla="*/ 79 h 79"/>
                  <a:gd name="T14" fmla="*/ 0 w 15"/>
                  <a:gd name="T15" fmla="*/ 19 h 79"/>
                  <a:gd name="T16" fmla="*/ 15 w 15"/>
                  <a:gd name="T17" fmla="*/ 19 h 79"/>
                  <a:gd name="T18" fmla="*/ 15 w 15"/>
                  <a:gd name="T19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79">
                    <a:moveTo>
                      <a:pt x="15" y="10"/>
                    </a:moveTo>
                    <a:lnTo>
                      <a:pt x="0" y="10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10"/>
                    </a:lnTo>
                    <a:close/>
                    <a:moveTo>
                      <a:pt x="15" y="79"/>
                    </a:moveTo>
                    <a:lnTo>
                      <a:pt x="0" y="79"/>
                    </a:lnTo>
                    <a:lnTo>
                      <a:pt x="0" y="19"/>
                    </a:lnTo>
                    <a:lnTo>
                      <a:pt x="15" y="19"/>
                    </a:lnTo>
                    <a:lnTo>
                      <a:pt x="15" y="7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9" name="Freeform 12"/>
              <p:cNvSpPr>
                <a:spLocks/>
              </p:cNvSpPr>
              <p:nvPr/>
            </p:nvSpPr>
            <p:spPr bwMode="auto">
              <a:xfrm>
                <a:off x="4843463" y="3630613"/>
                <a:ext cx="74613" cy="125413"/>
              </a:xfrm>
              <a:custGeom>
                <a:avLst/>
                <a:gdLst>
                  <a:gd name="T0" fmla="*/ 20 w 20"/>
                  <a:gd name="T1" fmla="*/ 22 h 33"/>
                  <a:gd name="T2" fmla="*/ 17 w 20"/>
                  <a:gd name="T3" fmla="*/ 30 h 33"/>
                  <a:gd name="T4" fmla="*/ 8 w 20"/>
                  <a:gd name="T5" fmla="*/ 33 h 33"/>
                  <a:gd name="T6" fmla="*/ 0 w 20"/>
                  <a:gd name="T7" fmla="*/ 29 h 33"/>
                  <a:gd name="T8" fmla="*/ 4 w 20"/>
                  <a:gd name="T9" fmla="*/ 25 h 33"/>
                  <a:gd name="T10" fmla="*/ 8 w 20"/>
                  <a:gd name="T11" fmla="*/ 27 h 33"/>
                  <a:gd name="T12" fmla="*/ 14 w 20"/>
                  <a:gd name="T13" fmla="*/ 22 h 33"/>
                  <a:gd name="T14" fmla="*/ 14 w 20"/>
                  <a:gd name="T15" fmla="*/ 0 h 33"/>
                  <a:gd name="T16" fmla="*/ 20 w 20"/>
                  <a:gd name="T17" fmla="*/ 0 h 33"/>
                  <a:gd name="T18" fmla="*/ 20 w 20"/>
                  <a:gd name="T19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33">
                    <a:moveTo>
                      <a:pt x="20" y="22"/>
                    </a:moveTo>
                    <a:cubicBezTo>
                      <a:pt x="20" y="25"/>
                      <a:pt x="19" y="28"/>
                      <a:pt x="17" y="30"/>
                    </a:cubicBezTo>
                    <a:cubicBezTo>
                      <a:pt x="14" y="32"/>
                      <a:pt x="12" y="33"/>
                      <a:pt x="8" y="33"/>
                    </a:cubicBezTo>
                    <a:cubicBezTo>
                      <a:pt x="5" y="33"/>
                      <a:pt x="2" y="32"/>
                      <a:pt x="0" y="29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5" y="27"/>
                      <a:pt x="7" y="27"/>
                      <a:pt x="8" y="27"/>
                    </a:cubicBezTo>
                    <a:cubicBezTo>
                      <a:pt x="12" y="27"/>
                      <a:pt x="14" y="25"/>
                      <a:pt x="14" y="22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20" y="2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0" name="Freeform 13"/>
              <p:cNvSpPr>
                <a:spLocks noEditPoints="1"/>
              </p:cNvSpPr>
              <p:nvPr/>
            </p:nvSpPr>
            <p:spPr bwMode="auto">
              <a:xfrm>
                <a:off x="4940300" y="3660776"/>
                <a:ext cx="79375" cy="95250"/>
              </a:xfrm>
              <a:custGeom>
                <a:avLst/>
                <a:gdLst>
                  <a:gd name="T0" fmla="*/ 5 w 21"/>
                  <a:gd name="T1" fmla="*/ 10 h 25"/>
                  <a:gd name="T2" fmla="*/ 6 w 21"/>
                  <a:gd name="T3" fmla="*/ 8 h 25"/>
                  <a:gd name="T4" fmla="*/ 10 w 21"/>
                  <a:gd name="T5" fmla="*/ 5 h 25"/>
                  <a:gd name="T6" fmla="*/ 14 w 21"/>
                  <a:gd name="T7" fmla="*/ 8 h 25"/>
                  <a:gd name="T8" fmla="*/ 15 w 21"/>
                  <a:gd name="T9" fmla="*/ 10 h 25"/>
                  <a:gd name="T10" fmla="*/ 5 w 21"/>
                  <a:gd name="T11" fmla="*/ 10 h 25"/>
                  <a:gd name="T12" fmla="*/ 21 w 21"/>
                  <a:gd name="T13" fmla="*/ 12 h 25"/>
                  <a:gd name="T14" fmla="*/ 18 w 21"/>
                  <a:gd name="T15" fmla="*/ 4 h 25"/>
                  <a:gd name="T16" fmla="*/ 10 w 21"/>
                  <a:gd name="T17" fmla="*/ 0 h 25"/>
                  <a:gd name="T18" fmla="*/ 2 w 21"/>
                  <a:gd name="T19" fmla="*/ 3 h 25"/>
                  <a:gd name="T20" fmla="*/ 0 w 21"/>
                  <a:gd name="T21" fmla="*/ 13 h 25"/>
                  <a:gd name="T22" fmla="*/ 11 w 21"/>
                  <a:gd name="T23" fmla="*/ 25 h 25"/>
                  <a:gd name="T24" fmla="*/ 16 w 21"/>
                  <a:gd name="T25" fmla="*/ 24 h 25"/>
                  <a:gd name="T26" fmla="*/ 20 w 21"/>
                  <a:gd name="T27" fmla="*/ 21 h 25"/>
                  <a:gd name="T28" fmla="*/ 16 w 21"/>
                  <a:gd name="T29" fmla="*/ 18 h 25"/>
                  <a:gd name="T30" fmla="*/ 11 w 21"/>
                  <a:gd name="T31" fmla="*/ 20 h 25"/>
                  <a:gd name="T32" fmla="*/ 7 w 21"/>
                  <a:gd name="T33" fmla="*/ 18 h 25"/>
                  <a:gd name="T34" fmla="*/ 5 w 21"/>
                  <a:gd name="T35" fmla="*/ 14 h 25"/>
                  <a:gd name="T36" fmla="*/ 21 w 21"/>
                  <a:gd name="T37" fmla="*/ 14 h 25"/>
                  <a:gd name="T38" fmla="*/ 21 w 21"/>
                  <a:gd name="T3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" h="25">
                    <a:moveTo>
                      <a:pt x="5" y="10"/>
                    </a:moveTo>
                    <a:cubicBezTo>
                      <a:pt x="5" y="9"/>
                      <a:pt x="6" y="8"/>
                      <a:pt x="6" y="8"/>
                    </a:cubicBezTo>
                    <a:cubicBezTo>
                      <a:pt x="7" y="6"/>
                      <a:pt x="8" y="5"/>
                      <a:pt x="10" y="5"/>
                    </a:cubicBezTo>
                    <a:cubicBezTo>
                      <a:pt x="12" y="5"/>
                      <a:pt x="13" y="6"/>
                      <a:pt x="14" y="8"/>
                    </a:cubicBezTo>
                    <a:cubicBezTo>
                      <a:pt x="14" y="8"/>
                      <a:pt x="15" y="9"/>
                      <a:pt x="15" y="10"/>
                    </a:cubicBezTo>
                    <a:lnTo>
                      <a:pt x="5" y="10"/>
                    </a:lnTo>
                    <a:close/>
                    <a:moveTo>
                      <a:pt x="21" y="12"/>
                    </a:moveTo>
                    <a:cubicBezTo>
                      <a:pt x="21" y="8"/>
                      <a:pt x="20" y="6"/>
                      <a:pt x="18" y="4"/>
                    </a:cubicBezTo>
                    <a:cubicBezTo>
                      <a:pt x="16" y="1"/>
                      <a:pt x="13" y="0"/>
                      <a:pt x="10" y="0"/>
                    </a:cubicBezTo>
                    <a:cubicBezTo>
                      <a:pt x="7" y="0"/>
                      <a:pt x="4" y="1"/>
                      <a:pt x="2" y="3"/>
                    </a:cubicBezTo>
                    <a:cubicBezTo>
                      <a:pt x="0" y="6"/>
                      <a:pt x="0" y="9"/>
                      <a:pt x="0" y="13"/>
                    </a:cubicBezTo>
                    <a:cubicBezTo>
                      <a:pt x="0" y="21"/>
                      <a:pt x="3" y="25"/>
                      <a:pt x="11" y="25"/>
                    </a:cubicBezTo>
                    <a:cubicBezTo>
                      <a:pt x="13" y="25"/>
                      <a:pt x="14" y="25"/>
                      <a:pt x="16" y="24"/>
                    </a:cubicBezTo>
                    <a:cubicBezTo>
                      <a:pt x="17" y="23"/>
                      <a:pt x="18" y="22"/>
                      <a:pt x="20" y="21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9"/>
                      <a:pt x="13" y="20"/>
                      <a:pt x="11" y="20"/>
                    </a:cubicBezTo>
                    <a:cubicBezTo>
                      <a:pt x="9" y="20"/>
                      <a:pt x="8" y="19"/>
                      <a:pt x="7" y="18"/>
                    </a:cubicBezTo>
                    <a:cubicBezTo>
                      <a:pt x="6" y="17"/>
                      <a:pt x="5" y="16"/>
                      <a:pt x="5" y="14"/>
                    </a:cubicBezTo>
                    <a:cubicBezTo>
                      <a:pt x="21" y="14"/>
                      <a:pt x="21" y="14"/>
                      <a:pt x="21" y="14"/>
                    </a:cubicBezTo>
                    <a:lnTo>
                      <a:pt x="21" y="1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1" name="Freeform 14"/>
              <p:cNvSpPr>
                <a:spLocks noEditPoints="1"/>
              </p:cNvSpPr>
              <p:nvPr/>
            </p:nvSpPr>
            <p:spPr bwMode="auto">
              <a:xfrm>
                <a:off x="5035550" y="3660776"/>
                <a:ext cx="77788" cy="95250"/>
              </a:xfrm>
              <a:custGeom>
                <a:avLst/>
                <a:gdLst>
                  <a:gd name="T0" fmla="*/ 6 w 21"/>
                  <a:gd name="T1" fmla="*/ 10 h 25"/>
                  <a:gd name="T2" fmla="*/ 6 w 21"/>
                  <a:gd name="T3" fmla="*/ 8 h 25"/>
                  <a:gd name="T4" fmla="*/ 10 w 21"/>
                  <a:gd name="T5" fmla="*/ 5 h 25"/>
                  <a:gd name="T6" fmla="*/ 14 w 21"/>
                  <a:gd name="T7" fmla="*/ 8 h 25"/>
                  <a:gd name="T8" fmla="*/ 15 w 21"/>
                  <a:gd name="T9" fmla="*/ 10 h 25"/>
                  <a:gd name="T10" fmla="*/ 6 w 21"/>
                  <a:gd name="T11" fmla="*/ 10 h 25"/>
                  <a:gd name="T12" fmla="*/ 21 w 21"/>
                  <a:gd name="T13" fmla="*/ 12 h 25"/>
                  <a:gd name="T14" fmla="*/ 18 w 21"/>
                  <a:gd name="T15" fmla="*/ 4 h 25"/>
                  <a:gd name="T16" fmla="*/ 10 w 21"/>
                  <a:gd name="T17" fmla="*/ 0 h 25"/>
                  <a:gd name="T18" fmla="*/ 3 w 21"/>
                  <a:gd name="T19" fmla="*/ 3 h 25"/>
                  <a:gd name="T20" fmla="*/ 0 w 21"/>
                  <a:gd name="T21" fmla="*/ 13 h 25"/>
                  <a:gd name="T22" fmla="*/ 11 w 21"/>
                  <a:gd name="T23" fmla="*/ 25 h 25"/>
                  <a:gd name="T24" fmla="*/ 16 w 21"/>
                  <a:gd name="T25" fmla="*/ 24 h 25"/>
                  <a:gd name="T26" fmla="*/ 20 w 21"/>
                  <a:gd name="T27" fmla="*/ 21 h 25"/>
                  <a:gd name="T28" fmla="*/ 16 w 21"/>
                  <a:gd name="T29" fmla="*/ 18 h 25"/>
                  <a:gd name="T30" fmla="*/ 11 w 21"/>
                  <a:gd name="T31" fmla="*/ 20 h 25"/>
                  <a:gd name="T32" fmla="*/ 7 w 21"/>
                  <a:gd name="T33" fmla="*/ 18 h 25"/>
                  <a:gd name="T34" fmla="*/ 6 w 21"/>
                  <a:gd name="T35" fmla="*/ 14 h 25"/>
                  <a:gd name="T36" fmla="*/ 21 w 21"/>
                  <a:gd name="T37" fmla="*/ 14 h 25"/>
                  <a:gd name="T38" fmla="*/ 21 w 21"/>
                  <a:gd name="T3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" h="25">
                    <a:moveTo>
                      <a:pt x="6" y="10"/>
                    </a:moveTo>
                    <a:cubicBezTo>
                      <a:pt x="6" y="9"/>
                      <a:pt x="6" y="8"/>
                      <a:pt x="6" y="8"/>
                    </a:cubicBezTo>
                    <a:cubicBezTo>
                      <a:pt x="7" y="6"/>
                      <a:pt x="8" y="5"/>
                      <a:pt x="10" y="5"/>
                    </a:cubicBezTo>
                    <a:cubicBezTo>
                      <a:pt x="12" y="5"/>
                      <a:pt x="14" y="6"/>
                      <a:pt x="14" y="8"/>
                    </a:cubicBezTo>
                    <a:cubicBezTo>
                      <a:pt x="15" y="8"/>
                      <a:pt x="15" y="9"/>
                      <a:pt x="15" y="10"/>
                    </a:cubicBezTo>
                    <a:lnTo>
                      <a:pt x="6" y="10"/>
                    </a:lnTo>
                    <a:close/>
                    <a:moveTo>
                      <a:pt x="21" y="12"/>
                    </a:moveTo>
                    <a:cubicBezTo>
                      <a:pt x="21" y="8"/>
                      <a:pt x="20" y="6"/>
                      <a:pt x="18" y="4"/>
                    </a:cubicBezTo>
                    <a:cubicBezTo>
                      <a:pt x="16" y="1"/>
                      <a:pt x="14" y="0"/>
                      <a:pt x="10" y="0"/>
                    </a:cubicBezTo>
                    <a:cubicBezTo>
                      <a:pt x="7" y="0"/>
                      <a:pt x="5" y="1"/>
                      <a:pt x="3" y="3"/>
                    </a:cubicBezTo>
                    <a:cubicBezTo>
                      <a:pt x="1" y="6"/>
                      <a:pt x="0" y="9"/>
                      <a:pt x="0" y="13"/>
                    </a:cubicBezTo>
                    <a:cubicBezTo>
                      <a:pt x="0" y="21"/>
                      <a:pt x="4" y="25"/>
                      <a:pt x="11" y="25"/>
                    </a:cubicBezTo>
                    <a:cubicBezTo>
                      <a:pt x="13" y="25"/>
                      <a:pt x="15" y="25"/>
                      <a:pt x="16" y="24"/>
                    </a:cubicBezTo>
                    <a:cubicBezTo>
                      <a:pt x="17" y="23"/>
                      <a:pt x="19" y="22"/>
                      <a:pt x="20" y="21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9"/>
                      <a:pt x="13" y="20"/>
                      <a:pt x="11" y="20"/>
                    </a:cubicBezTo>
                    <a:cubicBezTo>
                      <a:pt x="9" y="20"/>
                      <a:pt x="8" y="19"/>
                      <a:pt x="7" y="18"/>
                    </a:cubicBezTo>
                    <a:cubicBezTo>
                      <a:pt x="6" y="17"/>
                      <a:pt x="6" y="16"/>
                      <a:pt x="6" y="14"/>
                    </a:cubicBezTo>
                    <a:cubicBezTo>
                      <a:pt x="21" y="14"/>
                      <a:pt x="21" y="14"/>
                      <a:pt x="21" y="14"/>
                    </a:cubicBezTo>
                    <a:lnTo>
                      <a:pt x="21" y="1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2" name="Freeform 15"/>
              <p:cNvSpPr>
                <a:spLocks/>
              </p:cNvSpPr>
              <p:nvPr/>
            </p:nvSpPr>
            <p:spPr bwMode="auto">
              <a:xfrm>
                <a:off x="5126038" y="3638551"/>
                <a:ext cx="47625" cy="117475"/>
              </a:xfrm>
              <a:custGeom>
                <a:avLst/>
                <a:gdLst>
                  <a:gd name="T0" fmla="*/ 13 w 13"/>
                  <a:gd name="T1" fmla="*/ 31 h 31"/>
                  <a:gd name="T2" fmla="*/ 10 w 13"/>
                  <a:gd name="T3" fmla="*/ 31 h 31"/>
                  <a:gd name="T4" fmla="*/ 5 w 13"/>
                  <a:gd name="T5" fmla="*/ 28 h 31"/>
                  <a:gd name="T6" fmla="*/ 3 w 13"/>
                  <a:gd name="T7" fmla="*/ 24 h 31"/>
                  <a:gd name="T8" fmla="*/ 3 w 13"/>
                  <a:gd name="T9" fmla="*/ 12 h 31"/>
                  <a:gd name="T10" fmla="*/ 0 w 13"/>
                  <a:gd name="T11" fmla="*/ 12 h 31"/>
                  <a:gd name="T12" fmla="*/ 0 w 13"/>
                  <a:gd name="T13" fmla="*/ 7 h 31"/>
                  <a:gd name="T14" fmla="*/ 3 w 13"/>
                  <a:gd name="T15" fmla="*/ 7 h 31"/>
                  <a:gd name="T16" fmla="*/ 3 w 13"/>
                  <a:gd name="T17" fmla="*/ 0 h 31"/>
                  <a:gd name="T18" fmla="*/ 9 w 13"/>
                  <a:gd name="T19" fmla="*/ 0 h 31"/>
                  <a:gd name="T20" fmla="*/ 9 w 13"/>
                  <a:gd name="T21" fmla="*/ 7 h 31"/>
                  <a:gd name="T22" fmla="*/ 13 w 13"/>
                  <a:gd name="T23" fmla="*/ 7 h 31"/>
                  <a:gd name="T24" fmla="*/ 13 w 13"/>
                  <a:gd name="T25" fmla="*/ 12 h 31"/>
                  <a:gd name="T26" fmla="*/ 9 w 13"/>
                  <a:gd name="T27" fmla="*/ 12 h 31"/>
                  <a:gd name="T28" fmla="*/ 9 w 13"/>
                  <a:gd name="T29" fmla="*/ 23 h 31"/>
                  <a:gd name="T30" fmla="*/ 11 w 13"/>
                  <a:gd name="T31" fmla="*/ 25 h 31"/>
                  <a:gd name="T32" fmla="*/ 13 w 13"/>
                  <a:gd name="T33" fmla="*/ 25 h 31"/>
                  <a:gd name="T34" fmla="*/ 13 w 13"/>
                  <a:gd name="T35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31">
                    <a:moveTo>
                      <a:pt x="13" y="31"/>
                    </a:moveTo>
                    <a:cubicBezTo>
                      <a:pt x="10" y="31"/>
                      <a:pt x="10" y="31"/>
                      <a:pt x="10" y="31"/>
                    </a:cubicBezTo>
                    <a:cubicBezTo>
                      <a:pt x="8" y="31"/>
                      <a:pt x="6" y="30"/>
                      <a:pt x="5" y="28"/>
                    </a:cubicBezTo>
                    <a:cubicBezTo>
                      <a:pt x="3" y="27"/>
                      <a:pt x="3" y="26"/>
                      <a:pt x="3" y="24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3" y="25"/>
                      <a:pt x="13" y="25"/>
                      <a:pt x="13" y="25"/>
                    </a:cubicBezTo>
                    <a:lnTo>
                      <a:pt x="13" y="31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3" name="Rectangle 16"/>
              <p:cNvSpPr>
                <a:spLocks noChangeArrowheads="1"/>
              </p:cNvSpPr>
              <p:nvPr/>
            </p:nvSpPr>
            <p:spPr bwMode="auto">
              <a:xfrm>
                <a:off x="5192713" y="3729038"/>
                <a:ext cx="26988" cy="26988"/>
              </a:xfrm>
              <a:prstGeom prst="rect">
                <a:avLst/>
              </a:pr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4" name="Freeform 17"/>
              <p:cNvSpPr>
                <a:spLocks/>
              </p:cNvSpPr>
              <p:nvPr/>
            </p:nvSpPr>
            <p:spPr bwMode="auto">
              <a:xfrm>
                <a:off x="5287963" y="3630613"/>
                <a:ext cx="88900" cy="125413"/>
              </a:xfrm>
              <a:custGeom>
                <a:avLst/>
                <a:gdLst>
                  <a:gd name="T0" fmla="*/ 56 w 56"/>
                  <a:gd name="T1" fmla="*/ 79 h 79"/>
                  <a:gd name="T2" fmla="*/ 42 w 56"/>
                  <a:gd name="T3" fmla="*/ 79 h 79"/>
                  <a:gd name="T4" fmla="*/ 42 w 56"/>
                  <a:gd name="T5" fmla="*/ 46 h 79"/>
                  <a:gd name="T6" fmla="*/ 14 w 56"/>
                  <a:gd name="T7" fmla="*/ 46 h 79"/>
                  <a:gd name="T8" fmla="*/ 14 w 56"/>
                  <a:gd name="T9" fmla="*/ 79 h 79"/>
                  <a:gd name="T10" fmla="*/ 0 w 56"/>
                  <a:gd name="T11" fmla="*/ 79 h 79"/>
                  <a:gd name="T12" fmla="*/ 0 w 56"/>
                  <a:gd name="T13" fmla="*/ 0 h 79"/>
                  <a:gd name="T14" fmla="*/ 14 w 56"/>
                  <a:gd name="T15" fmla="*/ 0 h 79"/>
                  <a:gd name="T16" fmla="*/ 14 w 56"/>
                  <a:gd name="T17" fmla="*/ 31 h 79"/>
                  <a:gd name="T18" fmla="*/ 42 w 56"/>
                  <a:gd name="T19" fmla="*/ 31 h 79"/>
                  <a:gd name="T20" fmla="*/ 42 w 56"/>
                  <a:gd name="T21" fmla="*/ 0 h 79"/>
                  <a:gd name="T22" fmla="*/ 56 w 56"/>
                  <a:gd name="T23" fmla="*/ 0 h 79"/>
                  <a:gd name="T24" fmla="*/ 56 w 56"/>
                  <a:gd name="T25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79">
                    <a:moveTo>
                      <a:pt x="56" y="79"/>
                    </a:moveTo>
                    <a:lnTo>
                      <a:pt x="42" y="79"/>
                    </a:lnTo>
                    <a:lnTo>
                      <a:pt x="42" y="46"/>
                    </a:lnTo>
                    <a:lnTo>
                      <a:pt x="14" y="46"/>
                    </a:lnTo>
                    <a:lnTo>
                      <a:pt x="14" y="79"/>
                    </a:lnTo>
                    <a:lnTo>
                      <a:pt x="0" y="79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31"/>
                    </a:lnTo>
                    <a:lnTo>
                      <a:pt x="42" y="31"/>
                    </a:lnTo>
                    <a:lnTo>
                      <a:pt x="42" y="0"/>
                    </a:lnTo>
                    <a:lnTo>
                      <a:pt x="56" y="0"/>
                    </a:lnTo>
                    <a:lnTo>
                      <a:pt x="56" y="7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5" name="Freeform 18"/>
              <p:cNvSpPr>
                <a:spLocks noEditPoints="1"/>
              </p:cNvSpPr>
              <p:nvPr/>
            </p:nvSpPr>
            <p:spPr bwMode="auto">
              <a:xfrm>
                <a:off x="5395913" y="3660776"/>
                <a:ext cx="76200" cy="95250"/>
              </a:xfrm>
              <a:custGeom>
                <a:avLst/>
                <a:gdLst>
                  <a:gd name="T0" fmla="*/ 14 w 20"/>
                  <a:gd name="T1" fmla="*/ 18 h 25"/>
                  <a:gd name="T2" fmla="*/ 10 w 20"/>
                  <a:gd name="T3" fmla="*/ 20 h 25"/>
                  <a:gd name="T4" fmla="*/ 6 w 20"/>
                  <a:gd name="T5" fmla="*/ 17 h 25"/>
                  <a:gd name="T6" fmla="*/ 10 w 20"/>
                  <a:gd name="T7" fmla="*/ 14 h 25"/>
                  <a:gd name="T8" fmla="*/ 14 w 20"/>
                  <a:gd name="T9" fmla="*/ 14 h 25"/>
                  <a:gd name="T10" fmla="*/ 14 w 20"/>
                  <a:gd name="T11" fmla="*/ 16 h 25"/>
                  <a:gd name="T12" fmla="*/ 14 w 20"/>
                  <a:gd name="T13" fmla="*/ 18 h 25"/>
                  <a:gd name="T14" fmla="*/ 20 w 20"/>
                  <a:gd name="T15" fmla="*/ 9 h 25"/>
                  <a:gd name="T16" fmla="*/ 10 w 20"/>
                  <a:gd name="T17" fmla="*/ 0 h 25"/>
                  <a:gd name="T18" fmla="*/ 5 w 20"/>
                  <a:gd name="T19" fmla="*/ 1 h 25"/>
                  <a:gd name="T20" fmla="*/ 1 w 20"/>
                  <a:gd name="T21" fmla="*/ 4 h 25"/>
                  <a:gd name="T22" fmla="*/ 5 w 20"/>
                  <a:gd name="T23" fmla="*/ 7 h 25"/>
                  <a:gd name="T24" fmla="*/ 10 w 20"/>
                  <a:gd name="T25" fmla="*/ 5 h 25"/>
                  <a:gd name="T26" fmla="*/ 14 w 20"/>
                  <a:gd name="T27" fmla="*/ 9 h 25"/>
                  <a:gd name="T28" fmla="*/ 14 w 20"/>
                  <a:gd name="T29" fmla="*/ 10 h 25"/>
                  <a:gd name="T30" fmla="*/ 9 w 20"/>
                  <a:gd name="T31" fmla="*/ 10 h 25"/>
                  <a:gd name="T32" fmla="*/ 3 w 20"/>
                  <a:gd name="T33" fmla="*/ 12 h 25"/>
                  <a:gd name="T34" fmla="*/ 0 w 20"/>
                  <a:gd name="T35" fmla="*/ 17 h 25"/>
                  <a:gd name="T36" fmla="*/ 3 w 20"/>
                  <a:gd name="T37" fmla="*/ 23 h 25"/>
                  <a:gd name="T38" fmla="*/ 9 w 20"/>
                  <a:gd name="T39" fmla="*/ 25 h 25"/>
                  <a:gd name="T40" fmla="*/ 15 w 20"/>
                  <a:gd name="T41" fmla="*/ 22 h 25"/>
                  <a:gd name="T42" fmla="*/ 15 w 20"/>
                  <a:gd name="T43" fmla="*/ 25 h 25"/>
                  <a:gd name="T44" fmla="*/ 20 w 20"/>
                  <a:gd name="T45" fmla="*/ 25 h 25"/>
                  <a:gd name="T46" fmla="*/ 20 w 20"/>
                  <a:gd name="T4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25">
                    <a:moveTo>
                      <a:pt x="14" y="18"/>
                    </a:moveTo>
                    <a:cubicBezTo>
                      <a:pt x="13" y="19"/>
                      <a:pt x="12" y="20"/>
                      <a:pt x="10" y="20"/>
                    </a:cubicBezTo>
                    <a:cubicBezTo>
                      <a:pt x="7" y="20"/>
                      <a:pt x="6" y="19"/>
                      <a:pt x="6" y="17"/>
                    </a:cubicBezTo>
                    <a:cubicBezTo>
                      <a:pt x="6" y="15"/>
                      <a:pt x="7" y="14"/>
                      <a:pt x="10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7"/>
                      <a:pt x="14" y="18"/>
                      <a:pt x="14" y="18"/>
                    </a:cubicBezTo>
                    <a:moveTo>
                      <a:pt x="20" y="9"/>
                    </a:moveTo>
                    <a:cubicBezTo>
                      <a:pt x="20" y="3"/>
                      <a:pt x="17" y="0"/>
                      <a:pt x="10" y="0"/>
                    </a:cubicBezTo>
                    <a:cubicBezTo>
                      <a:pt x="8" y="0"/>
                      <a:pt x="6" y="0"/>
                      <a:pt x="5" y="1"/>
                    </a:cubicBezTo>
                    <a:cubicBezTo>
                      <a:pt x="4" y="1"/>
                      <a:pt x="3" y="2"/>
                      <a:pt x="1" y="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6" y="6"/>
                      <a:pt x="8" y="5"/>
                      <a:pt x="10" y="5"/>
                    </a:cubicBezTo>
                    <a:cubicBezTo>
                      <a:pt x="13" y="5"/>
                      <a:pt x="14" y="7"/>
                      <a:pt x="14" y="9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6" y="10"/>
                      <a:pt x="4" y="11"/>
                      <a:pt x="3" y="12"/>
                    </a:cubicBezTo>
                    <a:cubicBezTo>
                      <a:pt x="1" y="14"/>
                      <a:pt x="0" y="15"/>
                      <a:pt x="0" y="17"/>
                    </a:cubicBezTo>
                    <a:cubicBezTo>
                      <a:pt x="0" y="19"/>
                      <a:pt x="1" y="21"/>
                      <a:pt x="3" y="23"/>
                    </a:cubicBezTo>
                    <a:cubicBezTo>
                      <a:pt x="4" y="24"/>
                      <a:pt x="6" y="25"/>
                      <a:pt x="9" y="25"/>
                    </a:cubicBezTo>
                    <a:cubicBezTo>
                      <a:pt x="11" y="25"/>
                      <a:pt x="13" y="24"/>
                      <a:pt x="15" y="22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20" y="25"/>
                      <a:pt x="20" y="25"/>
                      <a:pt x="20" y="25"/>
                    </a:cubicBezTo>
                    <a:lnTo>
                      <a:pt x="20" y="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6" name="Freeform 19"/>
              <p:cNvSpPr>
                <a:spLocks/>
              </p:cNvSpPr>
              <p:nvPr/>
            </p:nvSpPr>
            <p:spPr bwMode="auto">
              <a:xfrm>
                <a:off x="5497513" y="3660776"/>
                <a:ext cx="128588" cy="95250"/>
              </a:xfrm>
              <a:custGeom>
                <a:avLst/>
                <a:gdLst>
                  <a:gd name="T0" fmla="*/ 34 w 34"/>
                  <a:gd name="T1" fmla="*/ 25 h 25"/>
                  <a:gd name="T2" fmla="*/ 28 w 34"/>
                  <a:gd name="T3" fmla="*/ 25 h 25"/>
                  <a:gd name="T4" fmla="*/ 28 w 34"/>
                  <a:gd name="T5" fmla="*/ 10 h 25"/>
                  <a:gd name="T6" fmla="*/ 27 w 34"/>
                  <a:gd name="T7" fmla="*/ 7 h 25"/>
                  <a:gd name="T8" fmla="*/ 24 w 34"/>
                  <a:gd name="T9" fmla="*/ 6 h 25"/>
                  <a:gd name="T10" fmla="*/ 21 w 34"/>
                  <a:gd name="T11" fmla="*/ 7 h 25"/>
                  <a:gd name="T12" fmla="*/ 20 w 34"/>
                  <a:gd name="T13" fmla="*/ 10 h 25"/>
                  <a:gd name="T14" fmla="*/ 20 w 34"/>
                  <a:gd name="T15" fmla="*/ 25 h 25"/>
                  <a:gd name="T16" fmla="*/ 14 w 34"/>
                  <a:gd name="T17" fmla="*/ 25 h 25"/>
                  <a:gd name="T18" fmla="*/ 14 w 34"/>
                  <a:gd name="T19" fmla="*/ 10 h 25"/>
                  <a:gd name="T20" fmla="*/ 13 w 34"/>
                  <a:gd name="T21" fmla="*/ 7 h 25"/>
                  <a:gd name="T22" fmla="*/ 10 w 34"/>
                  <a:gd name="T23" fmla="*/ 6 h 25"/>
                  <a:gd name="T24" fmla="*/ 7 w 34"/>
                  <a:gd name="T25" fmla="*/ 7 h 25"/>
                  <a:gd name="T26" fmla="*/ 6 w 34"/>
                  <a:gd name="T27" fmla="*/ 10 h 25"/>
                  <a:gd name="T28" fmla="*/ 6 w 34"/>
                  <a:gd name="T29" fmla="*/ 25 h 25"/>
                  <a:gd name="T30" fmla="*/ 0 w 34"/>
                  <a:gd name="T31" fmla="*/ 25 h 25"/>
                  <a:gd name="T32" fmla="*/ 0 w 34"/>
                  <a:gd name="T33" fmla="*/ 0 h 25"/>
                  <a:gd name="T34" fmla="*/ 6 w 34"/>
                  <a:gd name="T35" fmla="*/ 0 h 25"/>
                  <a:gd name="T36" fmla="*/ 6 w 34"/>
                  <a:gd name="T37" fmla="*/ 3 h 25"/>
                  <a:gd name="T38" fmla="*/ 12 w 34"/>
                  <a:gd name="T39" fmla="*/ 0 h 25"/>
                  <a:gd name="T40" fmla="*/ 18 w 34"/>
                  <a:gd name="T41" fmla="*/ 3 h 25"/>
                  <a:gd name="T42" fmla="*/ 25 w 34"/>
                  <a:gd name="T43" fmla="*/ 0 h 25"/>
                  <a:gd name="T44" fmla="*/ 31 w 34"/>
                  <a:gd name="T45" fmla="*/ 2 h 25"/>
                  <a:gd name="T46" fmla="*/ 34 w 34"/>
                  <a:gd name="T47" fmla="*/ 9 h 25"/>
                  <a:gd name="T48" fmla="*/ 34 w 34"/>
                  <a:gd name="T4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25">
                    <a:moveTo>
                      <a:pt x="34" y="25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7" y="7"/>
                      <a:pt x="27" y="7"/>
                    </a:cubicBezTo>
                    <a:cubicBezTo>
                      <a:pt x="26" y="6"/>
                      <a:pt x="25" y="6"/>
                      <a:pt x="24" y="6"/>
                    </a:cubicBezTo>
                    <a:cubicBezTo>
                      <a:pt x="23" y="6"/>
                      <a:pt x="22" y="6"/>
                      <a:pt x="21" y="7"/>
                    </a:cubicBezTo>
                    <a:cubicBezTo>
                      <a:pt x="20" y="7"/>
                      <a:pt x="20" y="8"/>
                      <a:pt x="20" y="10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9"/>
                      <a:pt x="13" y="7"/>
                      <a:pt x="13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6"/>
                      <a:pt x="8" y="6"/>
                      <a:pt x="7" y="7"/>
                    </a:cubicBezTo>
                    <a:cubicBezTo>
                      <a:pt x="6" y="7"/>
                      <a:pt x="6" y="9"/>
                      <a:pt x="6" y="10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4" y="0"/>
                      <a:pt x="17" y="1"/>
                      <a:pt x="18" y="3"/>
                    </a:cubicBezTo>
                    <a:cubicBezTo>
                      <a:pt x="20" y="1"/>
                      <a:pt x="22" y="0"/>
                      <a:pt x="25" y="0"/>
                    </a:cubicBezTo>
                    <a:cubicBezTo>
                      <a:pt x="28" y="0"/>
                      <a:pt x="30" y="1"/>
                      <a:pt x="31" y="2"/>
                    </a:cubicBezTo>
                    <a:cubicBezTo>
                      <a:pt x="33" y="4"/>
                      <a:pt x="34" y="6"/>
                      <a:pt x="34" y="9"/>
                    </a:cubicBezTo>
                    <a:lnTo>
                      <a:pt x="34" y="25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7" name="Freeform 20"/>
              <p:cNvSpPr>
                <a:spLocks noEditPoints="1"/>
              </p:cNvSpPr>
              <p:nvPr/>
            </p:nvSpPr>
            <p:spPr bwMode="auto">
              <a:xfrm>
                <a:off x="5645150" y="3660776"/>
                <a:ext cx="74613" cy="95250"/>
              </a:xfrm>
              <a:custGeom>
                <a:avLst/>
                <a:gdLst>
                  <a:gd name="T0" fmla="*/ 13 w 20"/>
                  <a:gd name="T1" fmla="*/ 18 h 25"/>
                  <a:gd name="T2" fmla="*/ 9 w 20"/>
                  <a:gd name="T3" fmla="*/ 20 h 25"/>
                  <a:gd name="T4" fmla="*/ 5 w 20"/>
                  <a:gd name="T5" fmla="*/ 17 h 25"/>
                  <a:gd name="T6" fmla="*/ 9 w 20"/>
                  <a:gd name="T7" fmla="*/ 14 h 25"/>
                  <a:gd name="T8" fmla="*/ 14 w 20"/>
                  <a:gd name="T9" fmla="*/ 14 h 25"/>
                  <a:gd name="T10" fmla="*/ 14 w 20"/>
                  <a:gd name="T11" fmla="*/ 16 h 25"/>
                  <a:gd name="T12" fmla="*/ 13 w 20"/>
                  <a:gd name="T13" fmla="*/ 18 h 25"/>
                  <a:gd name="T14" fmla="*/ 20 w 20"/>
                  <a:gd name="T15" fmla="*/ 9 h 25"/>
                  <a:gd name="T16" fmla="*/ 9 w 20"/>
                  <a:gd name="T17" fmla="*/ 0 h 25"/>
                  <a:gd name="T18" fmla="*/ 4 w 20"/>
                  <a:gd name="T19" fmla="*/ 1 h 25"/>
                  <a:gd name="T20" fmla="*/ 1 w 20"/>
                  <a:gd name="T21" fmla="*/ 4 h 25"/>
                  <a:gd name="T22" fmla="*/ 4 w 20"/>
                  <a:gd name="T23" fmla="*/ 7 h 25"/>
                  <a:gd name="T24" fmla="*/ 9 w 20"/>
                  <a:gd name="T25" fmla="*/ 5 h 25"/>
                  <a:gd name="T26" fmla="*/ 14 w 20"/>
                  <a:gd name="T27" fmla="*/ 9 h 25"/>
                  <a:gd name="T28" fmla="*/ 14 w 20"/>
                  <a:gd name="T29" fmla="*/ 10 h 25"/>
                  <a:gd name="T30" fmla="*/ 8 w 20"/>
                  <a:gd name="T31" fmla="*/ 10 h 25"/>
                  <a:gd name="T32" fmla="*/ 2 w 20"/>
                  <a:gd name="T33" fmla="*/ 12 h 25"/>
                  <a:gd name="T34" fmla="*/ 0 w 20"/>
                  <a:gd name="T35" fmla="*/ 17 h 25"/>
                  <a:gd name="T36" fmla="*/ 2 w 20"/>
                  <a:gd name="T37" fmla="*/ 23 h 25"/>
                  <a:gd name="T38" fmla="*/ 8 w 20"/>
                  <a:gd name="T39" fmla="*/ 25 h 25"/>
                  <a:gd name="T40" fmla="*/ 14 w 20"/>
                  <a:gd name="T41" fmla="*/ 22 h 25"/>
                  <a:gd name="T42" fmla="*/ 14 w 20"/>
                  <a:gd name="T43" fmla="*/ 25 h 25"/>
                  <a:gd name="T44" fmla="*/ 20 w 20"/>
                  <a:gd name="T45" fmla="*/ 25 h 25"/>
                  <a:gd name="T46" fmla="*/ 20 w 20"/>
                  <a:gd name="T4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25">
                    <a:moveTo>
                      <a:pt x="13" y="18"/>
                    </a:moveTo>
                    <a:cubicBezTo>
                      <a:pt x="12" y="19"/>
                      <a:pt x="11" y="20"/>
                      <a:pt x="9" y="20"/>
                    </a:cubicBezTo>
                    <a:cubicBezTo>
                      <a:pt x="7" y="20"/>
                      <a:pt x="5" y="19"/>
                      <a:pt x="5" y="17"/>
                    </a:cubicBezTo>
                    <a:cubicBezTo>
                      <a:pt x="5" y="15"/>
                      <a:pt x="7" y="14"/>
                      <a:pt x="9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7"/>
                      <a:pt x="13" y="18"/>
                      <a:pt x="13" y="18"/>
                    </a:cubicBezTo>
                    <a:moveTo>
                      <a:pt x="20" y="9"/>
                    </a:moveTo>
                    <a:cubicBezTo>
                      <a:pt x="20" y="3"/>
                      <a:pt x="16" y="0"/>
                      <a:pt x="9" y="0"/>
                    </a:cubicBezTo>
                    <a:cubicBezTo>
                      <a:pt x="7" y="0"/>
                      <a:pt x="6" y="0"/>
                      <a:pt x="4" y="1"/>
                    </a:cubicBezTo>
                    <a:cubicBezTo>
                      <a:pt x="3" y="1"/>
                      <a:pt x="2" y="2"/>
                      <a:pt x="1" y="4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6"/>
                      <a:pt x="7" y="5"/>
                      <a:pt x="9" y="5"/>
                    </a:cubicBezTo>
                    <a:cubicBezTo>
                      <a:pt x="12" y="5"/>
                      <a:pt x="14" y="7"/>
                      <a:pt x="14" y="9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5" y="10"/>
                      <a:pt x="3" y="11"/>
                      <a:pt x="2" y="12"/>
                    </a:cubicBezTo>
                    <a:cubicBezTo>
                      <a:pt x="0" y="14"/>
                      <a:pt x="0" y="15"/>
                      <a:pt x="0" y="17"/>
                    </a:cubicBezTo>
                    <a:cubicBezTo>
                      <a:pt x="0" y="19"/>
                      <a:pt x="0" y="21"/>
                      <a:pt x="2" y="23"/>
                    </a:cubicBezTo>
                    <a:cubicBezTo>
                      <a:pt x="3" y="24"/>
                      <a:pt x="5" y="25"/>
                      <a:pt x="8" y="25"/>
                    </a:cubicBezTo>
                    <a:cubicBezTo>
                      <a:pt x="10" y="25"/>
                      <a:pt x="12" y="24"/>
                      <a:pt x="14" y="22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20" y="25"/>
                      <a:pt x="20" y="25"/>
                      <a:pt x="20" y="25"/>
                    </a:cubicBezTo>
                    <a:lnTo>
                      <a:pt x="20" y="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8" name="Freeform 21"/>
              <p:cNvSpPr>
                <a:spLocks/>
              </p:cNvSpPr>
              <p:nvPr/>
            </p:nvSpPr>
            <p:spPr bwMode="auto">
              <a:xfrm>
                <a:off x="5741988" y="3660776"/>
                <a:ext cx="68263" cy="95250"/>
              </a:xfrm>
              <a:custGeom>
                <a:avLst/>
                <a:gdLst>
                  <a:gd name="T0" fmla="*/ 18 w 18"/>
                  <a:gd name="T1" fmla="*/ 3 h 25"/>
                  <a:gd name="T2" fmla="*/ 13 w 18"/>
                  <a:gd name="T3" fmla="*/ 7 h 25"/>
                  <a:gd name="T4" fmla="*/ 10 w 18"/>
                  <a:gd name="T5" fmla="*/ 6 h 25"/>
                  <a:gd name="T6" fmla="*/ 7 w 18"/>
                  <a:gd name="T7" fmla="*/ 7 h 25"/>
                  <a:gd name="T8" fmla="*/ 6 w 18"/>
                  <a:gd name="T9" fmla="*/ 10 h 25"/>
                  <a:gd name="T10" fmla="*/ 6 w 18"/>
                  <a:gd name="T11" fmla="*/ 25 h 25"/>
                  <a:gd name="T12" fmla="*/ 0 w 18"/>
                  <a:gd name="T13" fmla="*/ 25 h 25"/>
                  <a:gd name="T14" fmla="*/ 0 w 18"/>
                  <a:gd name="T15" fmla="*/ 0 h 25"/>
                  <a:gd name="T16" fmla="*/ 6 w 18"/>
                  <a:gd name="T17" fmla="*/ 0 h 25"/>
                  <a:gd name="T18" fmla="*/ 6 w 18"/>
                  <a:gd name="T19" fmla="*/ 3 h 25"/>
                  <a:gd name="T20" fmla="*/ 12 w 18"/>
                  <a:gd name="T21" fmla="*/ 0 h 25"/>
                  <a:gd name="T22" fmla="*/ 18 w 18"/>
                  <a:gd name="T23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25">
                    <a:moveTo>
                      <a:pt x="18" y="3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6"/>
                      <a:pt x="8" y="6"/>
                      <a:pt x="7" y="7"/>
                    </a:cubicBezTo>
                    <a:cubicBezTo>
                      <a:pt x="6" y="8"/>
                      <a:pt x="6" y="9"/>
                      <a:pt x="6" y="10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4" y="0"/>
                      <a:pt x="16" y="1"/>
                      <a:pt x="18" y="3"/>
                    </a:cubicBezTo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9" name="Freeform 22"/>
              <p:cNvSpPr>
                <a:spLocks noEditPoints="1"/>
              </p:cNvSpPr>
              <p:nvPr/>
            </p:nvSpPr>
            <p:spPr bwMode="auto">
              <a:xfrm>
                <a:off x="5821363" y="3630613"/>
                <a:ext cx="22225" cy="125413"/>
              </a:xfrm>
              <a:custGeom>
                <a:avLst/>
                <a:gdLst>
                  <a:gd name="T0" fmla="*/ 14 w 14"/>
                  <a:gd name="T1" fmla="*/ 10 h 79"/>
                  <a:gd name="T2" fmla="*/ 0 w 14"/>
                  <a:gd name="T3" fmla="*/ 10 h 79"/>
                  <a:gd name="T4" fmla="*/ 0 w 14"/>
                  <a:gd name="T5" fmla="*/ 0 h 79"/>
                  <a:gd name="T6" fmla="*/ 14 w 14"/>
                  <a:gd name="T7" fmla="*/ 0 h 79"/>
                  <a:gd name="T8" fmla="*/ 14 w 14"/>
                  <a:gd name="T9" fmla="*/ 10 h 79"/>
                  <a:gd name="T10" fmla="*/ 14 w 14"/>
                  <a:gd name="T11" fmla="*/ 79 h 79"/>
                  <a:gd name="T12" fmla="*/ 0 w 14"/>
                  <a:gd name="T13" fmla="*/ 79 h 79"/>
                  <a:gd name="T14" fmla="*/ 0 w 14"/>
                  <a:gd name="T15" fmla="*/ 19 h 79"/>
                  <a:gd name="T16" fmla="*/ 14 w 14"/>
                  <a:gd name="T17" fmla="*/ 19 h 79"/>
                  <a:gd name="T18" fmla="*/ 14 w 14"/>
                  <a:gd name="T19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9">
                    <a:moveTo>
                      <a:pt x="14" y="10"/>
                    </a:moveTo>
                    <a:lnTo>
                      <a:pt x="0" y="10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10"/>
                    </a:lnTo>
                    <a:close/>
                    <a:moveTo>
                      <a:pt x="14" y="79"/>
                    </a:moveTo>
                    <a:lnTo>
                      <a:pt x="0" y="79"/>
                    </a:lnTo>
                    <a:lnTo>
                      <a:pt x="0" y="19"/>
                    </a:lnTo>
                    <a:lnTo>
                      <a:pt x="14" y="19"/>
                    </a:lnTo>
                    <a:lnTo>
                      <a:pt x="14" y="79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40" name="Freeform 23"/>
              <p:cNvSpPr>
                <a:spLocks/>
              </p:cNvSpPr>
              <p:nvPr/>
            </p:nvSpPr>
            <p:spPr bwMode="auto">
              <a:xfrm>
                <a:off x="5897563" y="3630613"/>
                <a:ext cx="74613" cy="125413"/>
              </a:xfrm>
              <a:custGeom>
                <a:avLst/>
                <a:gdLst>
                  <a:gd name="T0" fmla="*/ 20 w 20"/>
                  <a:gd name="T1" fmla="*/ 22 h 33"/>
                  <a:gd name="T2" fmla="*/ 17 w 20"/>
                  <a:gd name="T3" fmla="*/ 30 h 33"/>
                  <a:gd name="T4" fmla="*/ 9 w 20"/>
                  <a:gd name="T5" fmla="*/ 33 h 33"/>
                  <a:gd name="T6" fmla="*/ 0 w 20"/>
                  <a:gd name="T7" fmla="*/ 29 h 33"/>
                  <a:gd name="T8" fmla="*/ 5 w 20"/>
                  <a:gd name="T9" fmla="*/ 25 h 33"/>
                  <a:gd name="T10" fmla="*/ 9 w 20"/>
                  <a:gd name="T11" fmla="*/ 27 h 33"/>
                  <a:gd name="T12" fmla="*/ 14 w 20"/>
                  <a:gd name="T13" fmla="*/ 22 h 33"/>
                  <a:gd name="T14" fmla="*/ 14 w 20"/>
                  <a:gd name="T15" fmla="*/ 0 h 33"/>
                  <a:gd name="T16" fmla="*/ 20 w 20"/>
                  <a:gd name="T17" fmla="*/ 0 h 33"/>
                  <a:gd name="T18" fmla="*/ 20 w 20"/>
                  <a:gd name="T19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33">
                    <a:moveTo>
                      <a:pt x="20" y="22"/>
                    </a:moveTo>
                    <a:cubicBezTo>
                      <a:pt x="20" y="25"/>
                      <a:pt x="19" y="28"/>
                      <a:pt x="17" y="30"/>
                    </a:cubicBezTo>
                    <a:cubicBezTo>
                      <a:pt x="15" y="32"/>
                      <a:pt x="12" y="33"/>
                      <a:pt x="9" y="33"/>
                    </a:cubicBezTo>
                    <a:cubicBezTo>
                      <a:pt x="5" y="33"/>
                      <a:pt x="3" y="32"/>
                      <a:pt x="0" y="29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7"/>
                      <a:pt x="7" y="27"/>
                      <a:pt x="9" y="27"/>
                    </a:cubicBezTo>
                    <a:cubicBezTo>
                      <a:pt x="12" y="27"/>
                      <a:pt x="14" y="25"/>
                      <a:pt x="14" y="22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20" y="2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41" name="Freeform 24"/>
              <p:cNvSpPr>
                <a:spLocks noEditPoints="1"/>
              </p:cNvSpPr>
              <p:nvPr/>
            </p:nvSpPr>
            <p:spPr bwMode="auto">
              <a:xfrm>
                <a:off x="5994400" y="3660776"/>
                <a:ext cx="79375" cy="95250"/>
              </a:xfrm>
              <a:custGeom>
                <a:avLst/>
                <a:gdLst>
                  <a:gd name="T0" fmla="*/ 6 w 21"/>
                  <a:gd name="T1" fmla="*/ 10 h 25"/>
                  <a:gd name="T2" fmla="*/ 6 w 21"/>
                  <a:gd name="T3" fmla="*/ 8 h 25"/>
                  <a:gd name="T4" fmla="*/ 10 w 21"/>
                  <a:gd name="T5" fmla="*/ 5 h 25"/>
                  <a:gd name="T6" fmla="*/ 14 w 21"/>
                  <a:gd name="T7" fmla="*/ 8 h 25"/>
                  <a:gd name="T8" fmla="*/ 15 w 21"/>
                  <a:gd name="T9" fmla="*/ 10 h 25"/>
                  <a:gd name="T10" fmla="*/ 6 w 21"/>
                  <a:gd name="T11" fmla="*/ 10 h 25"/>
                  <a:gd name="T12" fmla="*/ 21 w 21"/>
                  <a:gd name="T13" fmla="*/ 12 h 25"/>
                  <a:gd name="T14" fmla="*/ 18 w 21"/>
                  <a:gd name="T15" fmla="*/ 4 h 25"/>
                  <a:gd name="T16" fmla="*/ 10 w 21"/>
                  <a:gd name="T17" fmla="*/ 0 h 25"/>
                  <a:gd name="T18" fmla="*/ 3 w 21"/>
                  <a:gd name="T19" fmla="*/ 3 h 25"/>
                  <a:gd name="T20" fmla="*/ 0 w 21"/>
                  <a:gd name="T21" fmla="*/ 13 h 25"/>
                  <a:gd name="T22" fmla="*/ 11 w 21"/>
                  <a:gd name="T23" fmla="*/ 25 h 25"/>
                  <a:gd name="T24" fmla="*/ 16 w 21"/>
                  <a:gd name="T25" fmla="*/ 24 h 25"/>
                  <a:gd name="T26" fmla="*/ 20 w 21"/>
                  <a:gd name="T27" fmla="*/ 21 h 25"/>
                  <a:gd name="T28" fmla="*/ 16 w 21"/>
                  <a:gd name="T29" fmla="*/ 18 h 25"/>
                  <a:gd name="T30" fmla="*/ 11 w 21"/>
                  <a:gd name="T31" fmla="*/ 20 h 25"/>
                  <a:gd name="T32" fmla="*/ 7 w 21"/>
                  <a:gd name="T33" fmla="*/ 18 h 25"/>
                  <a:gd name="T34" fmla="*/ 6 w 21"/>
                  <a:gd name="T35" fmla="*/ 14 h 25"/>
                  <a:gd name="T36" fmla="*/ 21 w 21"/>
                  <a:gd name="T37" fmla="*/ 14 h 25"/>
                  <a:gd name="T38" fmla="*/ 21 w 21"/>
                  <a:gd name="T3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" h="25">
                    <a:moveTo>
                      <a:pt x="6" y="10"/>
                    </a:moveTo>
                    <a:cubicBezTo>
                      <a:pt x="6" y="9"/>
                      <a:pt x="6" y="8"/>
                      <a:pt x="6" y="8"/>
                    </a:cubicBezTo>
                    <a:cubicBezTo>
                      <a:pt x="7" y="6"/>
                      <a:pt x="8" y="5"/>
                      <a:pt x="10" y="5"/>
                    </a:cubicBezTo>
                    <a:cubicBezTo>
                      <a:pt x="12" y="5"/>
                      <a:pt x="14" y="6"/>
                      <a:pt x="14" y="8"/>
                    </a:cubicBezTo>
                    <a:cubicBezTo>
                      <a:pt x="15" y="8"/>
                      <a:pt x="15" y="9"/>
                      <a:pt x="15" y="10"/>
                    </a:cubicBezTo>
                    <a:lnTo>
                      <a:pt x="6" y="10"/>
                    </a:lnTo>
                    <a:close/>
                    <a:moveTo>
                      <a:pt x="21" y="12"/>
                    </a:moveTo>
                    <a:cubicBezTo>
                      <a:pt x="21" y="8"/>
                      <a:pt x="20" y="6"/>
                      <a:pt x="18" y="4"/>
                    </a:cubicBezTo>
                    <a:cubicBezTo>
                      <a:pt x="16" y="1"/>
                      <a:pt x="14" y="0"/>
                      <a:pt x="10" y="0"/>
                    </a:cubicBezTo>
                    <a:cubicBezTo>
                      <a:pt x="7" y="0"/>
                      <a:pt x="5" y="1"/>
                      <a:pt x="3" y="3"/>
                    </a:cubicBezTo>
                    <a:cubicBezTo>
                      <a:pt x="1" y="6"/>
                      <a:pt x="0" y="9"/>
                      <a:pt x="0" y="13"/>
                    </a:cubicBezTo>
                    <a:cubicBezTo>
                      <a:pt x="0" y="21"/>
                      <a:pt x="4" y="25"/>
                      <a:pt x="11" y="25"/>
                    </a:cubicBezTo>
                    <a:cubicBezTo>
                      <a:pt x="13" y="25"/>
                      <a:pt x="15" y="25"/>
                      <a:pt x="16" y="24"/>
                    </a:cubicBezTo>
                    <a:cubicBezTo>
                      <a:pt x="18" y="23"/>
                      <a:pt x="19" y="22"/>
                      <a:pt x="20" y="21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9"/>
                      <a:pt x="13" y="20"/>
                      <a:pt x="11" y="20"/>
                    </a:cubicBezTo>
                    <a:cubicBezTo>
                      <a:pt x="9" y="20"/>
                      <a:pt x="8" y="19"/>
                      <a:pt x="7" y="18"/>
                    </a:cubicBezTo>
                    <a:cubicBezTo>
                      <a:pt x="6" y="17"/>
                      <a:pt x="6" y="16"/>
                      <a:pt x="6" y="14"/>
                    </a:cubicBezTo>
                    <a:cubicBezTo>
                      <a:pt x="21" y="14"/>
                      <a:pt x="21" y="14"/>
                      <a:pt x="21" y="14"/>
                    </a:cubicBezTo>
                    <a:lnTo>
                      <a:pt x="21" y="1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42" name="Freeform 25"/>
              <p:cNvSpPr>
                <a:spLocks noEditPoints="1"/>
              </p:cNvSpPr>
              <p:nvPr/>
            </p:nvSpPr>
            <p:spPr bwMode="auto">
              <a:xfrm>
                <a:off x="6089650" y="3660776"/>
                <a:ext cx="77788" cy="95250"/>
              </a:xfrm>
              <a:custGeom>
                <a:avLst/>
                <a:gdLst>
                  <a:gd name="T0" fmla="*/ 6 w 21"/>
                  <a:gd name="T1" fmla="*/ 10 h 25"/>
                  <a:gd name="T2" fmla="*/ 7 w 21"/>
                  <a:gd name="T3" fmla="*/ 8 h 25"/>
                  <a:gd name="T4" fmla="*/ 11 w 21"/>
                  <a:gd name="T5" fmla="*/ 5 h 25"/>
                  <a:gd name="T6" fmla="*/ 15 w 21"/>
                  <a:gd name="T7" fmla="*/ 8 h 25"/>
                  <a:gd name="T8" fmla="*/ 15 w 21"/>
                  <a:gd name="T9" fmla="*/ 10 h 25"/>
                  <a:gd name="T10" fmla="*/ 6 w 21"/>
                  <a:gd name="T11" fmla="*/ 10 h 25"/>
                  <a:gd name="T12" fmla="*/ 21 w 21"/>
                  <a:gd name="T13" fmla="*/ 12 h 25"/>
                  <a:gd name="T14" fmla="*/ 18 w 21"/>
                  <a:gd name="T15" fmla="*/ 4 h 25"/>
                  <a:gd name="T16" fmla="*/ 11 w 21"/>
                  <a:gd name="T17" fmla="*/ 0 h 25"/>
                  <a:gd name="T18" fmla="*/ 3 w 21"/>
                  <a:gd name="T19" fmla="*/ 3 h 25"/>
                  <a:gd name="T20" fmla="*/ 0 w 21"/>
                  <a:gd name="T21" fmla="*/ 13 h 25"/>
                  <a:gd name="T22" fmla="*/ 11 w 21"/>
                  <a:gd name="T23" fmla="*/ 25 h 25"/>
                  <a:gd name="T24" fmla="*/ 17 w 21"/>
                  <a:gd name="T25" fmla="*/ 24 h 25"/>
                  <a:gd name="T26" fmla="*/ 20 w 21"/>
                  <a:gd name="T27" fmla="*/ 21 h 25"/>
                  <a:gd name="T28" fmla="*/ 17 w 21"/>
                  <a:gd name="T29" fmla="*/ 18 h 25"/>
                  <a:gd name="T30" fmla="*/ 11 w 21"/>
                  <a:gd name="T31" fmla="*/ 20 h 25"/>
                  <a:gd name="T32" fmla="*/ 7 w 21"/>
                  <a:gd name="T33" fmla="*/ 18 h 25"/>
                  <a:gd name="T34" fmla="*/ 6 w 21"/>
                  <a:gd name="T35" fmla="*/ 14 h 25"/>
                  <a:gd name="T36" fmla="*/ 21 w 21"/>
                  <a:gd name="T37" fmla="*/ 14 h 25"/>
                  <a:gd name="T38" fmla="*/ 21 w 21"/>
                  <a:gd name="T3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" h="25">
                    <a:moveTo>
                      <a:pt x="6" y="10"/>
                    </a:moveTo>
                    <a:cubicBezTo>
                      <a:pt x="6" y="9"/>
                      <a:pt x="6" y="8"/>
                      <a:pt x="7" y="8"/>
                    </a:cubicBezTo>
                    <a:cubicBezTo>
                      <a:pt x="7" y="6"/>
                      <a:pt x="9" y="5"/>
                      <a:pt x="11" y="5"/>
                    </a:cubicBezTo>
                    <a:cubicBezTo>
                      <a:pt x="13" y="5"/>
                      <a:pt x="14" y="6"/>
                      <a:pt x="15" y="8"/>
                    </a:cubicBezTo>
                    <a:cubicBezTo>
                      <a:pt x="15" y="8"/>
                      <a:pt x="15" y="9"/>
                      <a:pt x="15" y="10"/>
                    </a:cubicBezTo>
                    <a:lnTo>
                      <a:pt x="6" y="10"/>
                    </a:lnTo>
                    <a:close/>
                    <a:moveTo>
                      <a:pt x="21" y="12"/>
                    </a:moveTo>
                    <a:cubicBezTo>
                      <a:pt x="21" y="8"/>
                      <a:pt x="20" y="6"/>
                      <a:pt x="18" y="4"/>
                    </a:cubicBezTo>
                    <a:cubicBezTo>
                      <a:pt x="17" y="1"/>
                      <a:pt x="14" y="0"/>
                      <a:pt x="11" y="0"/>
                    </a:cubicBezTo>
                    <a:cubicBezTo>
                      <a:pt x="8" y="0"/>
                      <a:pt x="5" y="1"/>
                      <a:pt x="3" y="3"/>
                    </a:cubicBezTo>
                    <a:cubicBezTo>
                      <a:pt x="1" y="6"/>
                      <a:pt x="0" y="9"/>
                      <a:pt x="0" y="13"/>
                    </a:cubicBezTo>
                    <a:cubicBezTo>
                      <a:pt x="0" y="21"/>
                      <a:pt x="4" y="25"/>
                      <a:pt x="11" y="25"/>
                    </a:cubicBezTo>
                    <a:cubicBezTo>
                      <a:pt x="13" y="25"/>
                      <a:pt x="15" y="25"/>
                      <a:pt x="17" y="24"/>
                    </a:cubicBezTo>
                    <a:cubicBezTo>
                      <a:pt x="18" y="23"/>
                      <a:pt x="19" y="22"/>
                      <a:pt x="20" y="21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9"/>
                      <a:pt x="13" y="20"/>
                      <a:pt x="11" y="20"/>
                    </a:cubicBezTo>
                    <a:cubicBezTo>
                      <a:pt x="10" y="20"/>
                      <a:pt x="8" y="19"/>
                      <a:pt x="7" y="18"/>
                    </a:cubicBezTo>
                    <a:cubicBezTo>
                      <a:pt x="7" y="17"/>
                      <a:pt x="6" y="16"/>
                      <a:pt x="6" y="14"/>
                    </a:cubicBezTo>
                    <a:cubicBezTo>
                      <a:pt x="21" y="14"/>
                      <a:pt x="21" y="14"/>
                      <a:pt x="21" y="14"/>
                    </a:cubicBezTo>
                    <a:lnTo>
                      <a:pt x="21" y="12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43" name="Freeform 26"/>
              <p:cNvSpPr>
                <a:spLocks/>
              </p:cNvSpPr>
              <p:nvPr/>
            </p:nvSpPr>
            <p:spPr bwMode="auto">
              <a:xfrm>
                <a:off x="6183313" y="3638551"/>
                <a:ext cx="49213" cy="117475"/>
              </a:xfrm>
              <a:custGeom>
                <a:avLst/>
                <a:gdLst>
                  <a:gd name="T0" fmla="*/ 13 w 13"/>
                  <a:gd name="T1" fmla="*/ 31 h 31"/>
                  <a:gd name="T2" fmla="*/ 9 w 13"/>
                  <a:gd name="T3" fmla="*/ 31 h 31"/>
                  <a:gd name="T4" fmla="*/ 4 w 13"/>
                  <a:gd name="T5" fmla="*/ 28 h 31"/>
                  <a:gd name="T6" fmla="*/ 2 w 13"/>
                  <a:gd name="T7" fmla="*/ 24 h 31"/>
                  <a:gd name="T8" fmla="*/ 2 w 13"/>
                  <a:gd name="T9" fmla="*/ 12 h 31"/>
                  <a:gd name="T10" fmla="*/ 0 w 13"/>
                  <a:gd name="T11" fmla="*/ 12 h 31"/>
                  <a:gd name="T12" fmla="*/ 0 w 13"/>
                  <a:gd name="T13" fmla="*/ 7 h 31"/>
                  <a:gd name="T14" fmla="*/ 2 w 13"/>
                  <a:gd name="T15" fmla="*/ 7 h 31"/>
                  <a:gd name="T16" fmla="*/ 2 w 13"/>
                  <a:gd name="T17" fmla="*/ 0 h 31"/>
                  <a:gd name="T18" fmla="*/ 8 w 13"/>
                  <a:gd name="T19" fmla="*/ 0 h 31"/>
                  <a:gd name="T20" fmla="*/ 8 w 13"/>
                  <a:gd name="T21" fmla="*/ 7 h 31"/>
                  <a:gd name="T22" fmla="*/ 13 w 13"/>
                  <a:gd name="T23" fmla="*/ 7 h 31"/>
                  <a:gd name="T24" fmla="*/ 13 w 13"/>
                  <a:gd name="T25" fmla="*/ 12 h 31"/>
                  <a:gd name="T26" fmla="*/ 8 w 13"/>
                  <a:gd name="T27" fmla="*/ 12 h 31"/>
                  <a:gd name="T28" fmla="*/ 8 w 13"/>
                  <a:gd name="T29" fmla="*/ 23 h 31"/>
                  <a:gd name="T30" fmla="*/ 10 w 13"/>
                  <a:gd name="T31" fmla="*/ 25 h 31"/>
                  <a:gd name="T32" fmla="*/ 13 w 13"/>
                  <a:gd name="T33" fmla="*/ 25 h 31"/>
                  <a:gd name="T34" fmla="*/ 13 w 13"/>
                  <a:gd name="T35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31">
                    <a:moveTo>
                      <a:pt x="13" y="31"/>
                    </a:moveTo>
                    <a:cubicBezTo>
                      <a:pt x="9" y="31"/>
                      <a:pt x="9" y="31"/>
                      <a:pt x="9" y="31"/>
                    </a:cubicBezTo>
                    <a:cubicBezTo>
                      <a:pt x="7" y="31"/>
                      <a:pt x="5" y="30"/>
                      <a:pt x="4" y="28"/>
                    </a:cubicBezTo>
                    <a:cubicBezTo>
                      <a:pt x="3" y="27"/>
                      <a:pt x="2" y="26"/>
                      <a:pt x="2" y="24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9" y="25"/>
                      <a:pt x="10" y="25"/>
                    </a:cubicBezTo>
                    <a:cubicBezTo>
                      <a:pt x="13" y="25"/>
                      <a:pt x="13" y="25"/>
                      <a:pt x="13" y="25"/>
                    </a:cubicBezTo>
                    <a:lnTo>
                      <a:pt x="13" y="31"/>
                    </a:lnTo>
                    <a:close/>
                  </a:path>
                </a:pathLst>
              </a:cu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44" name="Rectangle 27"/>
              <p:cNvSpPr>
                <a:spLocks noChangeArrowheads="1"/>
              </p:cNvSpPr>
              <p:nvPr/>
            </p:nvSpPr>
            <p:spPr bwMode="auto">
              <a:xfrm>
                <a:off x="6249988" y="3729038"/>
                <a:ext cx="26988" cy="26988"/>
              </a:xfrm>
              <a:prstGeom prst="rect">
                <a:avLst/>
              </a:prstGeom>
              <a:solidFill>
                <a:srgbClr val="2B25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2863850" y="3078163"/>
              <a:ext cx="3413126" cy="552450"/>
              <a:chOff x="2863850" y="3078163"/>
              <a:chExt cx="3413126" cy="552450"/>
            </a:xfrm>
          </p:grpSpPr>
          <p:sp>
            <p:nvSpPr>
              <p:cNvPr id="10" name="Freeform 28"/>
              <p:cNvSpPr>
                <a:spLocks/>
              </p:cNvSpPr>
              <p:nvPr/>
            </p:nvSpPr>
            <p:spPr bwMode="auto">
              <a:xfrm>
                <a:off x="4772025" y="3273426"/>
                <a:ext cx="157163" cy="158750"/>
              </a:xfrm>
              <a:custGeom>
                <a:avLst/>
                <a:gdLst>
                  <a:gd name="T0" fmla="*/ 13 w 42"/>
                  <a:gd name="T1" fmla="*/ 32 h 42"/>
                  <a:gd name="T2" fmla="*/ 42 w 42"/>
                  <a:gd name="T3" fmla="*/ 32 h 42"/>
                  <a:gd name="T4" fmla="*/ 42 w 42"/>
                  <a:gd name="T5" fmla="*/ 42 h 42"/>
                  <a:gd name="T6" fmla="*/ 0 w 42"/>
                  <a:gd name="T7" fmla="*/ 42 h 42"/>
                  <a:gd name="T8" fmla="*/ 0 w 42"/>
                  <a:gd name="T9" fmla="*/ 0 h 42"/>
                  <a:gd name="T10" fmla="*/ 4 w 42"/>
                  <a:gd name="T11" fmla="*/ 0 h 42"/>
                  <a:gd name="T12" fmla="*/ 13 w 42"/>
                  <a:gd name="T13" fmla="*/ 7 h 42"/>
                  <a:gd name="T14" fmla="*/ 13 w 42"/>
                  <a:gd name="T1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42">
                    <a:moveTo>
                      <a:pt x="13" y="32"/>
                    </a:move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0" y="0"/>
                      <a:pt x="13" y="2"/>
                      <a:pt x="13" y="7"/>
                    </a:cubicBezTo>
                    <a:lnTo>
                      <a:pt x="13" y="32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1" name="Freeform 29"/>
              <p:cNvSpPr>
                <a:spLocks/>
              </p:cNvSpPr>
              <p:nvPr/>
            </p:nvSpPr>
            <p:spPr bwMode="auto">
              <a:xfrm>
                <a:off x="4462463" y="3273426"/>
                <a:ext cx="211138" cy="158750"/>
              </a:xfrm>
              <a:custGeom>
                <a:avLst/>
                <a:gdLst>
                  <a:gd name="T0" fmla="*/ 13 w 56"/>
                  <a:gd name="T1" fmla="*/ 16 h 42"/>
                  <a:gd name="T2" fmla="*/ 18 w 56"/>
                  <a:gd name="T3" fmla="*/ 16 h 42"/>
                  <a:gd name="T4" fmla="*/ 31 w 56"/>
                  <a:gd name="T5" fmla="*/ 4 h 42"/>
                  <a:gd name="T6" fmla="*/ 43 w 56"/>
                  <a:gd name="T7" fmla="*/ 0 h 42"/>
                  <a:gd name="T8" fmla="*/ 53 w 56"/>
                  <a:gd name="T9" fmla="*/ 0 h 42"/>
                  <a:gd name="T10" fmla="*/ 30 w 56"/>
                  <a:gd name="T11" fmla="*/ 21 h 42"/>
                  <a:gd name="T12" fmla="*/ 56 w 56"/>
                  <a:gd name="T13" fmla="*/ 42 h 42"/>
                  <a:gd name="T14" fmla="*/ 46 w 56"/>
                  <a:gd name="T15" fmla="*/ 42 h 42"/>
                  <a:gd name="T16" fmla="*/ 33 w 56"/>
                  <a:gd name="T17" fmla="*/ 38 h 42"/>
                  <a:gd name="T18" fmla="*/ 18 w 56"/>
                  <a:gd name="T19" fmla="*/ 26 h 42"/>
                  <a:gd name="T20" fmla="*/ 13 w 56"/>
                  <a:gd name="T21" fmla="*/ 26 h 42"/>
                  <a:gd name="T22" fmla="*/ 13 w 56"/>
                  <a:gd name="T23" fmla="*/ 42 h 42"/>
                  <a:gd name="T24" fmla="*/ 0 w 56"/>
                  <a:gd name="T25" fmla="*/ 42 h 42"/>
                  <a:gd name="T26" fmla="*/ 0 w 56"/>
                  <a:gd name="T27" fmla="*/ 0 h 42"/>
                  <a:gd name="T28" fmla="*/ 13 w 56"/>
                  <a:gd name="T29" fmla="*/ 0 h 42"/>
                  <a:gd name="T30" fmla="*/ 13 w 56"/>
                  <a:gd name="T31" fmla="*/ 16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" h="42">
                    <a:moveTo>
                      <a:pt x="13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23" y="12"/>
                      <a:pt x="27" y="8"/>
                      <a:pt x="31" y="4"/>
                    </a:cubicBezTo>
                    <a:cubicBezTo>
                      <a:pt x="35" y="1"/>
                      <a:pt x="39" y="0"/>
                      <a:pt x="4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56" y="42"/>
                      <a:pt x="56" y="42"/>
                      <a:pt x="56" y="42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40" y="42"/>
                      <a:pt x="37" y="42"/>
                      <a:pt x="33" y="38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3" y="0"/>
                      <a:pt x="13" y="0"/>
                      <a:pt x="13" y="0"/>
                    </a:cubicBezTo>
                    <a:lnTo>
                      <a:pt x="13" y="16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2" name="Freeform 30"/>
              <p:cNvSpPr>
                <a:spLocks/>
              </p:cNvSpPr>
              <p:nvPr/>
            </p:nvSpPr>
            <p:spPr bwMode="auto">
              <a:xfrm>
                <a:off x="3984625" y="3273426"/>
                <a:ext cx="203200" cy="158750"/>
              </a:xfrm>
              <a:custGeom>
                <a:avLst/>
                <a:gdLst>
                  <a:gd name="T0" fmla="*/ 13 w 54"/>
                  <a:gd name="T1" fmla="*/ 42 h 42"/>
                  <a:gd name="T2" fmla="*/ 0 w 54"/>
                  <a:gd name="T3" fmla="*/ 42 h 42"/>
                  <a:gd name="T4" fmla="*/ 0 w 54"/>
                  <a:gd name="T5" fmla="*/ 0 h 42"/>
                  <a:gd name="T6" fmla="*/ 6 w 54"/>
                  <a:gd name="T7" fmla="*/ 0 h 42"/>
                  <a:gd name="T8" fmla="*/ 13 w 54"/>
                  <a:gd name="T9" fmla="*/ 7 h 42"/>
                  <a:gd name="T10" fmla="*/ 13 w 54"/>
                  <a:gd name="T11" fmla="*/ 15 h 42"/>
                  <a:gd name="T12" fmla="*/ 40 w 54"/>
                  <a:gd name="T13" fmla="*/ 15 h 42"/>
                  <a:gd name="T14" fmla="*/ 40 w 54"/>
                  <a:gd name="T15" fmla="*/ 7 h 42"/>
                  <a:gd name="T16" fmla="*/ 48 w 54"/>
                  <a:gd name="T17" fmla="*/ 0 h 42"/>
                  <a:gd name="T18" fmla="*/ 54 w 54"/>
                  <a:gd name="T19" fmla="*/ 0 h 42"/>
                  <a:gd name="T20" fmla="*/ 54 w 54"/>
                  <a:gd name="T21" fmla="*/ 8 h 42"/>
                  <a:gd name="T22" fmla="*/ 54 w 54"/>
                  <a:gd name="T23" fmla="*/ 42 h 42"/>
                  <a:gd name="T24" fmla="*/ 40 w 54"/>
                  <a:gd name="T25" fmla="*/ 42 h 42"/>
                  <a:gd name="T26" fmla="*/ 40 w 54"/>
                  <a:gd name="T27" fmla="*/ 26 h 42"/>
                  <a:gd name="T28" fmla="*/ 13 w 54"/>
                  <a:gd name="T29" fmla="*/ 26 h 42"/>
                  <a:gd name="T30" fmla="*/ 13 w 54"/>
                  <a:gd name="T3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4" h="42">
                    <a:moveTo>
                      <a:pt x="13" y="42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1" y="0"/>
                      <a:pt x="13" y="3"/>
                      <a:pt x="13" y="7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4"/>
                      <a:pt x="42" y="0"/>
                      <a:pt x="48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54" y="42"/>
                      <a:pt x="54" y="42"/>
                      <a:pt x="54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13" y="26"/>
                      <a:pt x="13" y="26"/>
                      <a:pt x="13" y="26"/>
                    </a:cubicBezTo>
                    <a:lnTo>
                      <a:pt x="13" y="42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3" name="Freeform 31"/>
              <p:cNvSpPr>
                <a:spLocks/>
              </p:cNvSpPr>
              <p:nvPr/>
            </p:nvSpPr>
            <p:spPr bwMode="auto">
              <a:xfrm>
                <a:off x="4951413" y="3273426"/>
                <a:ext cx="180975" cy="158750"/>
              </a:xfrm>
              <a:custGeom>
                <a:avLst/>
                <a:gdLst>
                  <a:gd name="T0" fmla="*/ 48 w 48"/>
                  <a:gd name="T1" fmla="*/ 10 h 42"/>
                  <a:gd name="T2" fmla="*/ 14 w 48"/>
                  <a:gd name="T3" fmla="*/ 10 h 42"/>
                  <a:gd name="T4" fmla="*/ 14 w 48"/>
                  <a:gd name="T5" fmla="*/ 17 h 42"/>
                  <a:gd name="T6" fmla="*/ 48 w 48"/>
                  <a:gd name="T7" fmla="*/ 17 h 42"/>
                  <a:gd name="T8" fmla="*/ 48 w 48"/>
                  <a:gd name="T9" fmla="*/ 26 h 42"/>
                  <a:gd name="T10" fmla="*/ 14 w 48"/>
                  <a:gd name="T11" fmla="*/ 26 h 42"/>
                  <a:gd name="T12" fmla="*/ 14 w 48"/>
                  <a:gd name="T13" fmla="*/ 32 h 42"/>
                  <a:gd name="T14" fmla="*/ 48 w 48"/>
                  <a:gd name="T15" fmla="*/ 32 h 42"/>
                  <a:gd name="T16" fmla="*/ 48 w 48"/>
                  <a:gd name="T17" fmla="*/ 42 h 42"/>
                  <a:gd name="T18" fmla="*/ 0 w 48"/>
                  <a:gd name="T19" fmla="*/ 42 h 42"/>
                  <a:gd name="T20" fmla="*/ 0 w 48"/>
                  <a:gd name="T21" fmla="*/ 10 h 42"/>
                  <a:gd name="T22" fmla="*/ 11 w 48"/>
                  <a:gd name="T23" fmla="*/ 0 h 42"/>
                  <a:gd name="T24" fmla="*/ 48 w 48"/>
                  <a:gd name="T25" fmla="*/ 0 h 42"/>
                  <a:gd name="T26" fmla="*/ 48 w 48"/>
                  <a:gd name="T2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42">
                    <a:moveTo>
                      <a:pt x="48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48" y="17"/>
                      <a:pt x="48" y="17"/>
                      <a:pt x="48" y="17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" y="5"/>
                      <a:pt x="3" y="1"/>
                      <a:pt x="11" y="0"/>
                    </a:cubicBezTo>
                    <a:cubicBezTo>
                      <a:pt x="48" y="0"/>
                      <a:pt x="48" y="0"/>
                      <a:pt x="48" y="0"/>
                    </a:cubicBezTo>
                    <a:lnTo>
                      <a:pt x="48" y="10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4" name="Freeform 32"/>
              <p:cNvSpPr>
                <a:spLocks/>
              </p:cNvSpPr>
              <p:nvPr/>
            </p:nvSpPr>
            <p:spPr bwMode="auto">
              <a:xfrm>
                <a:off x="5143500" y="3273426"/>
                <a:ext cx="233363" cy="158750"/>
              </a:xfrm>
              <a:custGeom>
                <a:avLst/>
                <a:gdLst>
                  <a:gd name="T0" fmla="*/ 38 w 62"/>
                  <a:gd name="T1" fmla="*/ 42 h 42"/>
                  <a:gd name="T2" fmla="*/ 24 w 62"/>
                  <a:gd name="T3" fmla="*/ 42 h 42"/>
                  <a:gd name="T4" fmla="*/ 24 w 62"/>
                  <a:gd name="T5" fmla="*/ 27 h 42"/>
                  <a:gd name="T6" fmla="*/ 0 w 62"/>
                  <a:gd name="T7" fmla="*/ 0 h 42"/>
                  <a:gd name="T8" fmla="*/ 11 w 62"/>
                  <a:gd name="T9" fmla="*/ 0 h 42"/>
                  <a:gd name="T10" fmla="*/ 20 w 62"/>
                  <a:gd name="T11" fmla="*/ 4 h 42"/>
                  <a:gd name="T12" fmla="*/ 31 w 62"/>
                  <a:gd name="T13" fmla="*/ 17 h 42"/>
                  <a:gd name="T14" fmla="*/ 42 w 62"/>
                  <a:gd name="T15" fmla="*/ 4 h 42"/>
                  <a:gd name="T16" fmla="*/ 53 w 62"/>
                  <a:gd name="T17" fmla="*/ 0 h 42"/>
                  <a:gd name="T18" fmla="*/ 62 w 62"/>
                  <a:gd name="T19" fmla="*/ 0 h 42"/>
                  <a:gd name="T20" fmla="*/ 38 w 62"/>
                  <a:gd name="T21" fmla="*/ 27 h 42"/>
                  <a:gd name="T22" fmla="*/ 38 w 62"/>
                  <a:gd name="T23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2" h="42">
                    <a:moveTo>
                      <a:pt x="38" y="42"/>
                    </a:moveTo>
                    <a:cubicBezTo>
                      <a:pt x="24" y="42"/>
                      <a:pt x="24" y="42"/>
                      <a:pt x="24" y="42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5" y="13"/>
                      <a:pt x="38" y="9"/>
                      <a:pt x="42" y="4"/>
                    </a:cubicBezTo>
                    <a:cubicBezTo>
                      <a:pt x="44" y="2"/>
                      <a:pt x="47" y="0"/>
                      <a:pt x="53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38" y="27"/>
                      <a:pt x="38" y="27"/>
                      <a:pt x="38" y="27"/>
                    </a:cubicBezTo>
                    <a:lnTo>
                      <a:pt x="38" y="42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5" name="Freeform 33"/>
              <p:cNvSpPr>
                <a:spLocks/>
              </p:cNvSpPr>
              <p:nvPr/>
            </p:nvSpPr>
            <p:spPr bwMode="auto">
              <a:xfrm>
                <a:off x="5389563" y="3273426"/>
                <a:ext cx="157163" cy="158750"/>
              </a:xfrm>
              <a:custGeom>
                <a:avLst/>
                <a:gdLst>
                  <a:gd name="T0" fmla="*/ 13 w 42"/>
                  <a:gd name="T1" fmla="*/ 32 h 42"/>
                  <a:gd name="T2" fmla="*/ 42 w 42"/>
                  <a:gd name="T3" fmla="*/ 32 h 42"/>
                  <a:gd name="T4" fmla="*/ 42 w 42"/>
                  <a:gd name="T5" fmla="*/ 42 h 42"/>
                  <a:gd name="T6" fmla="*/ 0 w 42"/>
                  <a:gd name="T7" fmla="*/ 42 h 42"/>
                  <a:gd name="T8" fmla="*/ 0 w 42"/>
                  <a:gd name="T9" fmla="*/ 0 h 42"/>
                  <a:gd name="T10" fmla="*/ 5 w 42"/>
                  <a:gd name="T11" fmla="*/ 0 h 42"/>
                  <a:gd name="T12" fmla="*/ 13 w 42"/>
                  <a:gd name="T13" fmla="*/ 7 h 42"/>
                  <a:gd name="T14" fmla="*/ 13 w 42"/>
                  <a:gd name="T1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42">
                    <a:moveTo>
                      <a:pt x="13" y="32"/>
                    </a:move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0" y="0"/>
                      <a:pt x="13" y="2"/>
                      <a:pt x="13" y="7"/>
                    </a:cubicBezTo>
                    <a:lnTo>
                      <a:pt x="13" y="32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6" name="Freeform 34"/>
              <p:cNvSpPr>
                <a:spLocks/>
              </p:cNvSpPr>
              <p:nvPr/>
            </p:nvSpPr>
            <p:spPr bwMode="auto">
              <a:xfrm>
                <a:off x="5818188" y="3273426"/>
                <a:ext cx="222250" cy="158750"/>
              </a:xfrm>
              <a:custGeom>
                <a:avLst/>
                <a:gdLst>
                  <a:gd name="T0" fmla="*/ 59 w 59"/>
                  <a:gd name="T1" fmla="*/ 42 h 42"/>
                  <a:gd name="T2" fmla="*/ 39 w 59"/>
                  <a:gd name="T3" fmla="*/ 42 h 42"/>
                  <a:gd name="T4" fmla="*/ 13 w 59"/>
                  <a:gd name="T5" fmla="*/ 12 h 42"/>
                  <a:gd name="T6" fmla="*/ 13 w 59"/>
                  <a:gd name="T7" fmla="*/ 42 h 42"/>
                  <a:gd name="T8" fmla="*/ 0 w 59"/>
                  <a:gd name="T9" fmla="*/ 42 h 42"/>
                  <a:gd name="T10" fmla="*/ 0 w 59"/>
                  <a:gd name="T11" fmla="*/ 0 h 42"/>
                  <a:gd name="T12" fmla="*/ 11 w 59"/>
                  <a:gd name="T13" fmla="*/ 0 h 42"/>
                  <a:gd name="T14" fmla="*/ 27 w 59"/>
                  <a:gd name="T15" fmla="*/ 8 h 42"/>
                  <a:gd name="T16" fmla="*/ 45 w 59"/>
                  <a:gd name="T17" fmla="*/ 31 h 42"/>
                  <a:gd name="T18" fmla="*/ 45 w 59"/>
                  <a:gd name="T19" fmla="*/ 0 h 42"/>
                  <a:gd name="T20" fmla="*/ 59 w 59"/>
                  <a:gd name="T21" fmla="*/ 0 h 42"/>
                  <a:gd name="T22" fmla="*/ 59 w 59"/>
                  <a:gd name="T23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42">
                    <a:moveTo>
                      <a:pt x="59" y="42"/>
                    </a:moveTo>
                    <a:cubicBezTo>
                      <a:pt x="39" y="42"/>
                      <a:pt x="39" y="42"/>
                      <a:pt x="39" y="4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9" y="0"/>
                      <a:pt x="23" y="4"/>
                      <a:pt x="27" y="8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9" y="0"/>
                      <a:pt x="59" y="0"/>
                      <a:pt x="59" y="0"/>
                    </a:cubicBezTo>
                    <a:lnTo>
                      <a:pt x="59" y="42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7" name="Freeform 35"/>
              <p:cNvSpPr>
                <a:spLocks noEditPoints="1"/>
              </p:cNvSpPr>
              <p:nvPr/>
            </p:nvSpPr>
            <p:spPr bwMode="auto">
              <a:xfrm>
                <a:off x="6062663" y="3273426"/>
                <a:ext cx="214313" cy="158750"/>
              </a:xfrm>
              <a:custGeom>
                <a:avLst/>
                <a:gdLst>
                  <a:gd name="T0" fmla="*/ 34 w 57"/>
                  <a:gd name="T1" fmla="*/ 10 h 42"/>
                  <a:gd name="T2" fmla="*/ 13 w 57"/>
                  <a:gd name="T3" fmla="*/ 10 h 42"/>
                  <a:gd name="T4" fmla="*/ 13 w 57"/>
                  <a:gd name="T5" fmla="*/ 32 h 42"/>
                  <a:gd name="T6" fmla="*/ 35 w 57"/>
                  <a:gd name="T7" fmla="*/ 32 h 42"/>
                  <a:gd name="T8" fmla="*/ 41 w 57"/>
                  <a:gd name="T9" fmla="*/ 30 h 42"/>
                  <a:gd name="T10" fmla="*/ 43 w 57"/>
                  <a:gd name="T11" fmla="*/ 25 h 42"/>
                  <a:gd name="T12" fmla="*/ 43 w 57"/>
                  <a:gd name="T13" fmla="*/ 18 h 42"/>
                  <a:gd name="T14" fmla="*/ 41 w 57"/>
                  <a:gd name="T15" fmla="*/ 12 h 42"/>
                  <a:gd name="T16" fmla="*/ 34 w 57"/>
                  <a:gd name="T17" fmla="*/ 10 h 42"/>
                  <a:gd name="T18" fmla="*/ 38 w 57"/>
                  <a:gd name="T19" fmla="*/ 0 h 42"/>
                  <a:gd name="T20" fmla="*/ 52 w 57"/>
                  <a:gd name="T21" fmla="*/ 3 h 42"/>
                  <a:gd name="T22" fmla="*/ 57 w 57"/>
                  <a:gd name="T23" fmla="*/ 14 h 42"/>
                  <a:gd name="T24" fmla="*/ 57 w 57"/>
                  <a:gd name="T25" fmla="*/ 29 h 42"/>
                  <a:gd name="T26" fmla="*/ 53 w 57"/>
                  <a:gd name="T27" fmla="*/ 39 h 42"/>
                  <a:gd name="T28" fmla="*/ 42 w 57"/>
                  <a:gd name="T29" fmla="*/ 42 h 42"/>
                  <a:gd name="T30" fmla="*/ 0 w 57"/>
                  <a:gd name="T31" fmla="*/ 42 h 42"/>
                  <a:gd name="T32" fmla="*/ 0 w 57"/>
                  <a:gd name="T33" fmla="*/ 0 h 42"/>
                  <a:gd name="T34" fmla="*/ 38 w 57"/>
                  <a:gd name="T3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" h="42">
                    <a:moveTo>
                      <a:pt x="34" y="10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35" y="32"/>
                      <a:pt x="35" y="32"/>
                      <a:pt x="35" y="32"/>
                    </a:cubicBezTo>
                    <a:cubicBezTo>
                      <a:pt x="38" y="32"/>
                      <a:pt x="40" y="31"/>
                      <a:pt x="41" y="30"/>
                    </a:cubicBezTo>
                    <a:cubicBezTo>
                      <a:pt x="43" y="29"/>
                      <a:pt x="43" y="27"/>
                      <a:pt x="43" y="25"/>
                    </a:cubicBezTo>
                    <a:cubicBezTo>
                      <a:pt x="43" y="18"/>
                      <a:pt x="43" y="18"/>
                      <a:pt x="43" y="18"/>
                    </a:cubicBezTo>
                    <a:cubicBezTo>
                      <a:pt x="43" y="15"/>
                      <a:pt x="43" y="13"/>
                      <a:pt x="41" y="12"/>
                    </a:cubicBezTo>
                    <a:cubicBezTo>
                      <a:pt x="39" y="11"/>
                      <a:pt x="37" y="10"/>
                      <a:pt x="34" y="10"/>
                    </a:cubicBezTo>
                    <a:moveTo>
                      <a:pt x="38" y="0"/>
                    </a:moveTo>
                    <a:cubicBezTo>
                      <a:pt x="44" y="0"/>
                      <a:pt x="49" y="1"/>
                      <a:pt x="52" y="3"/>
                    </a:cubicBezTo>
                    <a:cubicBezTo>
                      <a:pt x="55" y="6"/>
                      <a:pt x="57" y="9"/>
                      <a:pt x="57" y="14"/>
                    </a:cubicBezTo>
                    <a:cubicBezTo>
                      <a:pt x="57" y="29"/>
                      <a:pt x="57" y="29"/>
                      <a:pt x="57" y="29"/>
                    </a:cubicBezTo>
                    <a:cubicBezTo>
                      <a:pt x="57" y="33"/>
                      <a:pt x="55" y="37"/>
                      <a:pt x="53" y="39"/>
                    </a:cubicBezTo>
                    <a:cubicBezTo>
                      <a:pt x="51" y="41"/>
                      <a:pt x="47" y="42"/>
                      <a:pt x="42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8" name="Freeform 36"/>
              <p:cNvSpPr>
                <a:spLocks/>
              </p:cNvSpPr>
              <p:nvPr/>
            </p:nvSpPr>
            <p:spPr bwMode="auto">
              <a:xfrm>
                <a:off x="3756025" y="3273426"/>
                <a:ext cx="203200" cy="163513"/>
              </a:xfrm>
              <a:custGeom>
                <a:avLst/>
                <a:gdLst>
                  <a:gd name="T0" fmla="*/ 36 w 54"/>
                  <a:gd name="T1" fmla="*/ 33 h 43"/>
                  <a:gd name="T2" fmla="*/ 40 w 54"/>
                  <a:gd name="T3" fmla="*/ 32 h 43"/>
                  <a:gd name="T4" fmla="*/ 41 w 54"/>
                  <a:gd name="T5" fmla="*/ 30 h 43"/>
                  <a:gd name="T6" fmla="*/ 40 w 54"/>
                  <a:gd name="T7" fmla="*/ 27 h 43"/>
                  <a:gd name="T8" fmla="*/ 34 w 54"/>
                  <a:gd name="T9" fmla="*/ 26 h 43"/>
                  <a:gd name="T10" fmla="*/ 14 w 54"/>
                  <a:gd name="T11" fmla="*/ 25 h 43"/>
                  <a:gd name="T12" fmla="*/ 3 w 54"/>
                  <a:gd name="T13" fmla="*/ 22 h 43"/>
                  <a:gd name="T14" fmla="*/ 0 w 54"/>
                  <a:gd name="T15" fmla="*/ 13 h 43"/>
                  <a:gd name="T16" fmla="*/ 1 w 54"/>
                  <a:gd name="T17" fmla="*/ 7 h 43"/>
                  <a:gd name="T18" fmla="*/ 3 w 54"/>
                  <a:gd name="T19" fmla="*/ 3 h 43"/>
                  <a:gd name="T20" fmla="*/ 8 w 54"/>
                  <a:gd name="T21" fmla="*/ 0 h 43"/>
                  <a:gd name="T22" fmla="*/ 18 w 54"/>
                  <a:gd name="T23" fmla="*/ 0 h 43"/>
                  <a:gd name="T24" fmla="*/ 39 w 54"/>
                  <a:gd name="T25" fmla="*/ 0 h 43"/>
                  <a:gd name="T26" fmla="*/ 49 w 54"/>
                  <a:gd name="T27" fmla="*/ 2 h 43"/>
                  <a:gd name="T28" fmla="*/ 53 w 54"/>
                  <a:gd name="T29" fmla="*/ 9 h 43"/>
                  <a:gd name="T30" fmla="*/ 20 w 54"/>
                  <a:gd name="T31" fmla="*/ 9 h 43"/>
                  <a:gd name="T32" fmla="*/ 15 w 54"/>
                  <a:gd name="T33" fmla="*/ 10 h 43"/>
                  <a:gd name="T34" fmla="*/ 14 w 54"/>
                  <a:gd name="T35" fmla="*/ 12 h 43"/>
                  <a:gd name="T36" fmla="*/ 15 w 54"/>
                  <a:gd name="T37" fmla="*/ 15 h 43"/>
                  <a:gd name="T38" fmla="*/ 19 w 54"/>
                  <a:gd name="T39" fmla="*/ 16 h 43"/>
                  <a:gd name="T40" fmla="*/ 41 w 54"/>
                  <a:gd name="T41" fmla="*/ 16 h 43"/>
                  <a:gd name="T42" fmla="*/ 51 w 54"/>
                  <a:gd name="T43" fmla="*/ 19 h 43"/>
                  <a:gd name="T44" fmla="*/ 54 w 54"/>
                  <a:gd name="T45" fmla="*/ 30 h 43"/>
                  <a:gd name="T46" fmla="*/ 53 w 54"/>
                  <a:gd name="T47" fmla="*/ 37 h 43"/>
                  <a:gd name="T48" fmla="*/ 49 w 54"/>
                  <a:gd name="T49" fmla="*/ 41 h 43"/>
                  <a:gd name="T50" fmla="*/ 45 w 54"/>
                  <a:gd name="T51" fmla="*/ 42 h 43"/>
                  <a:gd name="T52" fmla="*/ 36 w 54"/>
                  <a:gd name="T53" fmla="*/ 43 h 43"/>
                  <a:gd name="T54" fmla="*/ 18 w 54"/>
                  <a:gd name="T55" fmla="*/ 43 h 43"/>
                  <a:gd name="T56" fmla="*/ 4 w 54"/>
                  <a:gd name="T57" fmla="*/ 40 h 43"/>
                  <a:gd name="T58" fmla="*/ 0 w 54"/>
                  <a:gd name="T59" fmla="*/ 33 h 43"/>
                  <a:gd name="T60" fmla="*/ 36 w 54"/>
                  <a:gd name="T61" fmla="*/ 3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4" h="43">
                    <a:moveTo>
                      <a:pt x="36" y="33"/>
                    </a:moveTo>
                    <a:cubicBezTo>
                      <a:pt x="38" y="33"/>
                      <a:pt x="39" y="33"/>
                      <a:pt x="40" y="32"/>
                    </a:cubicBezTo>
                    <a:cubicBezTo>
                      <a:pt x="40" y="32"/>
                      <a:pt x="41" y="31"/>
                      <a:pt x="41" y="30"/>
                    </a:cubicBezTo>
                    <a:cubicBezTo>
                      <a:pt x="41" y="28"/>
                      <a:pt x="40" y="27"/>
                      <a:pt x="40" y="27"/>
                    </a:cubicBezTo>
                    <a:cubicBezTo>
                      <a:pt x="39" y="26"/>
                      <a:pt x="37" y="26"/>
                      <a:pt x="34" y="26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8" y="25"/>
                      <a:pt x="5" y="24"/>
                      <a:pt x="3" y="22"/>
                    </a:cubicBezTo>
                    <a:cubicBezTo>
                      <a:pt x="1" y="21"/>
                      <a:pt x="0" y="17"/>
                      <a:pt x="0" y="13"/>
                    </a:cubicBezTo>
                    <a:cubicBezTo>
                      <a:pt x="0" y="10"/>
                      <a:pt x="1" y="8"/>
                      <a:pt x="1" y="7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5" y="2"/>
                      <a:pt x="6" y="1"/>
                      <a:pt x="8" y="0"/>
                    </a:cubicBezTo>
                    <a:cubicBezTo>
                      <a:pt x="10" y="0"/>
                      <a:pt x="14" y="0"/>
                      <a:pt x="18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44" y="0"/>
                      <a:pt x="47" y="0"/>
                      <a:pt x="49" y="2"/>
                    </a:cubicBezTo>
                    <a:cubicBezTo>
                      <a:pt x="51" y="4"/>
                      <a:pt x="52" y="6"/>
                      <a:pt x="53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8" y="9"/>
                      <a:pt x="16" y="9"/>
                      <a:pt x="15" y="10"/>
                    </a:cubicBezTo>
                    <a:cubicBezTo>
                      <a:pt x="14" y="10"/>
                      <a:pt x="14" y="11"/>
                      <a:pt x="14" y="12"/>
                    </a:cubicBezTo>
                    <a:cubicBezTo>
                      <a:pt x="14" y="13"/>
                      <a:pt x="14" y="14"/>
                      <a:pt x="15" y="15"/>
                    </a:cubicBezTo>
                    <a:cubicBezTo>
                      <a:pt x="16" y="15"/>
                      <a:pt x="17" y="16"/>
                      <a:pt x="19" y="16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6" y="16"/>
                      <a:pt x="49" y="17"/>
                      <a:pt x="51" y="19"/>
                    </a:cubicBezTo>
                    <a:cubicBezTo>
                      <a:pt x="53" y="21"/>
                      <a:pt x="54" y="25"/>
                      <a:pt x="54" y="30"/>
                    </a:cubicBezTo>
                    <a:cubicBezTo>
                      <a:pt x="54" y="33"/>
                      <a:pt x="54" y="35"/>
                      <a:pt x="53" y="37"/>
                    </a:cubicBezTo>
                    <a:cubicBezTo>
                      <a:pt x="53" y="38"/>
                      <a:pt x="51" y="40"/>
                      <a:pt x="49" y="41"/>
                    </a:cubicBezTo>
                    <a:cubicBezTo>
                      <a:pt x="48" y="41"/>
                      <a:pt x="47" y="42"/>
                      <a:pt x="45" y="42"/>
                    </a:cubicBezTo>
                    <a:cubicBezTo>
                      <a:pt x="43" y="43"/>
                      <a:pt x="40" y="43"/>
                      <a:pt x="36" y="43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1" y="43"/>
                      <a:pt x="6" y="42"/>
                      <a:pt x="4" y="40"/>
                    </a:cubicBezTo>
                    <a:cubicBezTo>
                      <a:pt x="2" y="39"/>
                      <a:pt x="0" y="36"/>
                      <a:pt x="0" y="33"/>
                    </a:cubicBezTo>
                    <a:lnTo>
                      <a:pt x="36" y="33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19" name="Freeform 37"/>
              <p:cNvSpPr>
                <a:spLocks noEditPoints="1"/>
              </p:cNvSpPr>
              <p:nvPr/>
            </p:nvSpPr>
            <p:spPr bwMode="auto">
              <a:xfrm>
                <a:off x="3506788" y="3273426"/>
                <a:ext cx="241300" cy="158750"/>
              </a:xfrm>
              <a:custGeom>
                <a:avLst/>
                <a:gdLst>
                  <a:gd name="T0" fmla="*/ 36 w 152"/>
                  <a:gd name="T1" fmla="*/ 100 h 100"/>
                  <a:gd name="T2" fmla="*/ 0 w 152"/>
                  <a:gd name="T3" fmla="*/ 100 h 100"/>
                  <a:gd name="T4" fmla="*/ 57 w 152"/>
                  <a:gd name="T5" fmla="*/ 0 h 100"/>
                  <a:gd name="T6" fmla="*/ 97 w 152"/>
                  <a:gd name="T7" fmla="*/ 0 h 100"/>
                  <a:gd name="T8" fmla="*/ 152 w 152"/>
                  <a:gd name="T9" fmla="*/ 100 h 100"/>
                  <a:gd name="T10" fmla="*/ 119 w 152"/>
                  <a:gd name="T11" fmla="*/ 100 h 100"/>
                  <a:gd name="T12" fmla="*/ 107 w 152"/>
                  <a:gd name="T13" fmla="*/ 84 h 100"/>
                  <a:gd name="T14" fmla="*/ 45 w 152"/>
                  <a:gd name="T15" fmla="*/ 84 h 100"/>
                  <a:gd name="T16" fmla="*/ 36 w 152"/>
                  <a:gd name="T17" fmla="*/ 100 h 100"/>
                  <a:gd name="T18" fmla="*/ 57 w 152"/>
                  <a:gd name="T19" fmla="*/ 60 h 100"/>
                  <a:gd name="T20" fmla="*/ 97 w 152"/>
                  <a:gd name="T21" fmla="*/ 60 h 100"/>
                  <a:gd name="T22" fmla="*/ 76 w 152"/>
                  <a:gd name="T23" fmla="*/ 24 h 100"/>
                  <a:gd name="T24" fmla="*/ 57 w 152"/>
                  <a:gd name="T25" fmla="*/ 6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2" h="100">
                    <a:moveTo>
                      <a:pt x="36" y="100"/>
                    </a:moveTo>
                    <a:lnTo>
                      <a:pt x="0" y="100"/>
                    </a:lnTo>
                    <a:lnTo>
                      <a:pt x="57" y="0"/>
                    </a:lnTo>
                    <a:lnTo>
                      <a:pt x="97" y="0"/>
                    </a:lnTo>
                    <a:lnTo>
                      <a:pt x="152" y="100"/>
                    </a:lnTo>
                    <a:lnTo>
                      <a:pt x="119" y="100"/>
                    </a:lnTo>
                    <a:lnTo>
                      <a:pt x="107" y="84"/>
                    </a:lnTo>
                    <a:lnTo>
                      <a:pt x="45" y="84"/>
                    </a:lnTo>
                    <a:lnTo>
                      <a:pt x="36" y="100"/>
                    </a:lnTo>
                    <a:close/>
                    <a:moveTo>
                      <a:pt x="57" y="60"/>
                    </a:moveTo>
                    <a:lnTo>
                      <a:pt x="97" y="60"/>
                    </a:lnTo>
                    <a:lnTo>
                      <a:pt x="76" y="24"/>
                    </a:lnTo>
                    <a:lnTo>
                      <a:pt x="57" y="60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0" name="Freeform 38"/>
              <p:cNvSpPr>
                <a:spLocks noEditPoints="1"/>
              </p:cNvSpPr>
              <p:nvPr/>
            </p:nvSpPr>
            <p:spPr bwMode="auto">
              <a:xfrm>
                <a:off x="4214813" y="3273426"/>
                <a:ext cx="222250" cy="163513"/>
              </a:xfrm>
              <a:custGeom>
                <a:avLst/>
                <a:gdLst>
                  <a:gd name="T0" fmla="*/ 21 w 59"/>
                  <a:gd name="T1" fmla="*/ 43 h 43"/>
                  <a:gd name="T2" fmla="*/ 10 w 59"/>
                  <a:gd name="T3" fmla="*/ 42 h 43"/>
                  <a:gd name="T4" fmla="*/ 5 w 59"/>
                  <a:gd name="T5" fmla="*/ 40 h 43"/>
                  <a:gd name="T6" fmla="*/ 1 w 59"/>
                  <a:gd name="T7" fmla="*/ 35 h 43"/>
                  <a:gd name="T8" fmla="*/ 0 w 59"/>
                  <a:gd name="T9" fmla="*/ 27 h 43"/>
                  <a:gd name="T10" fmla="*/ 0 w 59"/>
                  <a:gd name="T11" fmla="*/ 16 h 43"/>
                  <a:gd name="T12" fmla="*/ 1 w 59"/>
                  <a:gd name="T13" fmla="*/ 7 h 43"/>
                  <a:gd name="T14" fmla="*/ 5 w 59"/>
                  <a:gd name="T15" fmla="*/ 2 h 43"/>
                  <a:gd name="T16" fmla="*/ 10 w 59"/>
                  <a:gd name="T17" fmla="*/ 0 h 43"/>
                  <a:gd name="T18" fmla="*/ 21 w 59"/>
                  <a:gd name="T19" fmla="*/ 0 h 43"/>
                  <a:gd name="T20" fmla="*/ 37 w 59"/>
                  <a:gd name="T21" fmla="*/ 0 h 43"/>
                  <a:gd name="T22" fmla="*/ 48 w 59"/>
                  <a:gd name="T23" fmla="*/ 0 h 43"/>
                  <a:gd name="T24" fmla="*/ 54 w 59"/>
                  <a:gd name="T25" fmla="*/ 2 h 43"/>
                  <a:gd name="T26" fmla="*/ 57 w 59"/>
                  <a:gd name="T27" fmla="*/ 7 h 43"/>
                  <a:gd name="T28" fmla="*/ 59 w 59"/>
                  <a:gd name="T29" fmla="*/ 15 h 43"/>
                  <a:gd name="T30" fmla="*/ 59 w 59"/>
                  <a:gd name="T31" fmla="*/ 27 h 43"/>
                  <a:gd name="T32" fmla="*/ 57 w 59"/>
                  <a:gd name="T33" fmla="*/ 35 h 43"/>
                  <a:gd name="T34" fmla="*/ 54 w 59"/>
                  <a:gd name="T35" fmla="*/ 40 h 43"/>
                  <a:gd name="T36" fmla="*/ 48 w 59"/>
                  <a:gd name="T37" fmla="*/ 42 h 43"/>
                  <a:gd name="T38" fmla="*/ 37 w 59"/>
                  <a:gd name="T39" fmla="*/ 43 h 43"/>
                  <a:gd name="T40" fmla="*/ 21 w 59"/>
                  <a:gd name="T41" fmla="*/ 43 h 43"/>
                  <a:gd name="T42" fmla="*/ 25 w 59"/>
                  <a:gd name="T43" fmla="*/ 32 h 43"/>
                  <a:gd name="T44" fmla="*/ 33 w 59"/>
                  <a:gd name="T45" fmla="*/ 32 h 43"/>
                  <a:gd name="T46" fmla="*/ 43 w 59"/>
                  <a:gd name="T47" fmla="*/ 30 h 43"/>
                  <a:gd name="T48" fmla="*/ 45 w 59"/>
                  <a:gd name="T49" fmla="*/ 24 h 43"/>
                  <a:gd name="T50" fmla="*/ 45 w 59"/>
                  <a:gd name="T51" fmla="*/ 18 h 43"/>
                  <a:gd name="T52" fmla="*/ 43 w 59"/>
                  <a:gd name="T53" fmla="*/ 12 h 43"/>
                  <a:gd name="T54" fmla="*/ 33 w 59"/>
                  <a:gd name="T55" fmla="*/ 10 h 43"/>
                  <a:gd name="T56" fmla="*/ 25 w 59"/>
                  <a:gd name="T57" fmla="*/ 10 h 43"/>
                  <a:gd name="T58" fmla="*/ 16 w 59"/>
                  <a:gd name="T59" fmla="*/ 12 h 43"/>
                  <a:gd name="T60" fmla="*/ 13 w 59"/>
                  <a:gd name="T61" fmla="*/ 18 h 43"/>
                  <a:gd name="T62" fmla="*/ 13 w 59"/>
                  <a:gd name="T63" fmla="*/ 24 h 43"/>
                  <a:gd name="T64" fmla="*/ 16 w 59"/>
                  <a:gd name="T65" fmla="*/ 30 h 43"/>
                  <a:gd name="T66" fmla="*/ 25 w 59"/>
                  <a:gd name="T67" fmla="*/ 3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43">
                    <a:moveTo>
                      <a:pt x="21" y="43"/>
                    </a:moveTo>
                    <a:cubicBezTo>
                      <a:pt x="16" y="43"/>
                      <a:pt x="13" y="42"/>
                      <a:pt x="10" y="42"/>
                    </a:cubicBezTo>
                    <a:cubicBezTo>
                      <a:pt x="8" y="42"/>
                      <a:pt x="6" y="41"/>
                      <a:pt x="5" y="40"/>
                    </a:cubicBezTo>
                    <a:cubicBezTo>
                      <a:pt x="3" y="39"/>
                      <a:pt x="2" y="37"/>
                      <a:pt x="1" y="35"/>
                    </a:cubicBezTo>
                    <a:cubicBezTo>
                      <a:pt x="0" y="33"/>
                      <a:pt x="0" y="30"/>
                      <a:pt x="0" y="27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2"/>
                      <a:pt x="0" y="9"/>
                      <a:pt x="1" y="7"/>
                    </a:cubicBezTo>
                    <a:cubicBezTo>
                      <a:pt x="2" y="5"/>
                      <a:pt x="3" y="4"/>
                      <a:pt x="5" y="2"/>
                    </a:cubicBezTo>
                    <a:cubicBezTo>
                      <a:pt x="6" y="1"/>
                      <a:pt x="8" y="1"/>
                      <a:pt x="10" y="0"/>
                    </a:cubicBezTo>
                    <a:cubicBezTo>
                      <a:pt x="13" y="0"/>
                      <a:pt x="17" y="0"/>
                      <a:pt x="2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42" y="0"/>
                      <a:pt x="46" y="0"/>
                      <a:pt x="48" y="0"/>
                    </a:cubicBezTo>
                    <a:cubicBezTo>
                      <a:pt x="51" y="1"/>
                      <a:pt x="52" y="1"/>
                      <a:pt x="54" y="2"/>
                    </a:cubicBezTo>
                    <a:cubicBezTo>
                      <a:pt x="56" y="4"/>
                      <a:pt x="57" y="5"/>
                      <a:pt x="57" y="7"/>
                    </a:cubicBezTo>
                    <a:cubicBezTo>
                      <a:pt x="58" y="9"/>
                      <a:pt x="59" y="12"/>
                      <a:pt x="59" y="15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59" y="30"/>
                      <a:pt x="58" y="33"/>
                      <a:pt x="57" y="35"/>
                    </a:cubicBezTo>
                    <a:cubicBezTo>
                      <a:pt x="57" y="37"/>
                      <a:pt x="56" y="39"/>
                      <a:pt x="54" y="40"/>
                    </a:cubicBezTo>
                    <a:cubicBezTo>
                      <a:pt x="52" y="41"/>
                      <a:pt x="51" y="42"/>
                      <a:pt x="48" y="42"/>
                    </a:cubicBezTo>
                    <a:cubicBezTo>
                      <a:pt x="46" y="42"/>
                      <a:pt x="42" y="43"/>
                      <a:pt x="37" y="43"/>
                    </a:cubicBezTo>
                    <a:lnTo>
                      <a:pt x="21" y="43"/>
                    </a:lnTo>
                    <a:close/>
                    <a:moveTo>
                      <a:pt x="25" y="32"/>
                    </a:moveTo>
                    <a:cubicBezTo>
                      <a:pt x="33" y="32"/>
                      <a:pt x="33" y="32"/>
                      <a:pt x="33" y="32"/>
                    </a:cubicBezTo>
                    <a:cubicBezTo>
                      <a:pt x="38" y="32"/>
                      <a:pt x="41" y="32"/>
                      <a:pt x="43" y="30"/>
                    </a:cubicBezTo>
                    <a:cubicBezTo>
                      <a:pt x="44" y="29"/>
                      <a:pt x="45" y="27"/>
                      <a:pt x="45" y="24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15"/>
                      <a:pt x="44" y="13"/>
                      <a:pt x="43" y="12"/>
                    </a:cubicBezTo>
                    <a:cubicBezTo>
                      <a:pt x="41" y="11"/>
                      <a:pt x="38" y="10"/>
                      <a:pt x="33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0" y="10"/>
                      <a:pt x="17" y="11"/>
                      <a:pt x="16" y="12"/>
                    </a:cubicBezTo>
                    <a:cubicBezTo>
                      <a:pt x="14" y="13"/>
                      <a:pt x="13" y="15"/>
                      <a:pt x="13" y="18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7"/>
                      <a:pt x="14" y="29"/>
                      <a:pt x="16" y="30"/>
                    </a:cubicBezTo>
                    <a:cubicBezTo>
                      <a:pt x="17" y="32"/>
                      <a:pt x="20" y="32"/>
                      <a:pt x="25" y="32"/>
                    </a:cubicBezTo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1" name="Freeform 39"/>
              <p:cNvSpPr>
                <a:spLocks noEditPoints="1"/>
              </p:cNvSpPr>
              <p:nvPr/>
            </p:nvSpPr>
            <p:spPr bwMode="auto">
              <a:xfrm>
                <a:off x="5562600" y="3273426"/>
                <a:ext cx="239713" cy="158750"/>
              </a:xfrm>
              <a:custGeom>
                <a:avLst/>
                <a:gdLst>
                  <a:gd name="T0" fmla="*/ 33 w 151"/>
                  <a:gd name="T1" fmla="*/ 100 h 100"/>
                  <a:gd name="T2" fmla="*/ 0 w 151"/>
                  <a:gd name="T3" fmla="*/ 100 h 100"/>
                  <a:gd name="T4" fmla="*/ 54 w 151"/>
                  <a:gd name="T5" fmla="*/ 0 h 100"/>
                  <a:gd name="T6" fmla="*/ 94 w 151"/>
                  <a:gd name="T7" fmla="*/ 0 h 100"/>
                  <a:gd name="T8" fmla="*/ 151 w 151"/>
                  <a:gd name="T9" fmla="*/ 100 h 100"/>
                  <a:gd name="T10" fmla="*/ 116 w 151"/>
                  <a:gd name="T11" fmla="*/ 100 h 100"/>
                  <a:gd name="T12" fmla="*/ 106 w 151"/>
                  <a:gd name="T13" fmla="*/ 84 h 100"/>
                  <a:gd name="T14" fmla="*/ 42 w 151"/>
                  <a:gd name="T15" fmla="*/ 84 h 100"/>
                  <a:gd name="T16" fmla="*/ 33 w 151"/>
                  <a:gd name="T17" fmla="*/ 100 h 100"/>
                  <a:gd name="T18" fmla="*/ 54 w 151"/>
                  <a:gd name="T19" fmla="*/ 60 h 100"/>
                  <a:gd name="T20" fmla="*/ 94 w 151"/>
                  <a:gd name="T21" fmla="*/ 60 h 100"/>
                  <a:gd name="T22" fmla="*/ 75 w 151"/>
                  <a:gd name="T23" fmla="*/ 24 h 100"/>
                  <a:gd name="T24" fmla="*/ 54 w 151"/>
                  <a:gd name="T25" fmla="*/ 6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1" h="100">
                    <a:moveTo>
                      <a:pt x="33" y="100"/>
                    </a:moveTo>
                    <a:lnTo>
                      <a:pt x="0" y="100"/>
                    </a:lnTo>
                    <a:lnTo>
                      <a:pt x="54" y="0"/>
                    </a:lnTo>
                    <a:lnTo>
                      <a:pt x="94" y="0"/>
                    </a:lnTo>
                    <a:lnTo>
                      <a:pt x="151" y="100"/>
                    </a:lnTo>
                    <a:lnTo>
                      <a:pt x="116" y="100"/>
                    </a:lnTo>
                    <a:lnTo>
                      <a:pt x="106" y="84"/>
                    </a:lnTo>
                    <a:lnTo>
                      <a:pt x="42" y="84"/>
                    </a:lnTo>
                    <a:lnTo>
                      <a:pt x="33" y="100"/>
                    </a:lnTo>
                    <a:close/>
                    <a:moveTo>
                      <a:pt x="54" y="60"/>
                    </a:moveTo>
                    <a:lnTo>
                      <a:pt x="94" y="60"/>
                    </a:lnTo>
                    <a:lnTo>
                      <a:pt x="75" y="24"/>
                    </a:lnTo>
                    <a:lnTo>
                      <a:pt x="54" y="60"/>
                    </a:lnTo>
                    <a:close/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2" name="Freeform 40"/>
              <p:cNvSpPr>
                <a:spLocks/>
              </p:cNvSpPr>
              <p:nvPr/>
            </p:nvSpPr>
            <p:spPr bwMode="auto">
              <a:xfrm>
                <a:off x="3059113" y="3273426"/>
                <a:ext cx="173038" cy="139700"/>
              </a:xfrm>
              <a:custGeom>
                <a:avLst/>
                <a:gdLst>
                  <a:gd name="T0" fmla="*/ 33 w 46"/>
                  <a:gd name="T1" fmla="*/ 5 h 37"/>
                  <a:gd name="T2" fmla="*/ 34 w 46"/>
                  <a:gd name="T3" fmla="*/ 0 h 37"/>
                  <a:gd name="T4" fmla="*/ 12 w 46"/>
                  <a:gd name="T5" fmla="*/ 0 h 37"/>
                  <a:gd name="T6" fmla="*/ 11 w 46"/>
                  <a:gd name="T7" fmla="*/ 0 h 37"/>
                  <a:gd name="T8" fmla="*/ 10 w 46"/>
                  <a:gd name="T9" fmla="*/ 3 h 37"/>
                  <a:gd name="T10" fmla="*/ 12 w 46"/>
                  <a:gd name="T11" fmla="*/ 4 h 37"/>
                  <a:gd name="T12" fmla="*/ 14 w 46"/>
                  <a:gd name="T13" fmla="*/ 8 h 37"/>
                  <a:gd name="T14" fmla="*/ 7 w 46"/>
                  <a:gd name="T15" fmla="*/ 30 h 37"/>
                  <a:gd name="T16" fmla="*/ 1 w 46"/>
                  <a:gd name="T17" fmla="*/ 33 h 37"/>
                  <a:gd name="T18" fmla="*/ 0 w 46"/>
                  <a:gd name="T19" fmla="*/ 37 h 37"/>
                  <a:gd name="T20" fmla="*/ 0 w 46"/>
                  <a:gd name="T21" fmla="*/ 37 h 37"/>
                  <a:gd name="T22" fmla="*/ 41 w 46"/>
                  <a:gd name="T23" fmla="*/ 37 h 37"/>
                  <a:gd name="T24" fmla="*/ 46 w 46"/>
                  <a:gd name="T25" fmla="*/ 21 h 37"/>
                  <a:gd name="T26" fmla="*/ 42 w 46"/>
                  <a:gd name="T27" fmla="*/ 21 h 37"/>
                  <a:gd name="T28" fmla="*/ 40 w 46"/>
                  <a:gd name="T29" fmla="*/ 27 h 37"/>
                  <a:gd name="T30" fmla="*/ 36 w 46"/>
                  <a:gd name="T31" fmla="*/ 31 h 37"/>
                  <a:gd name="T32" fmla="*/ 23 w 46"/>
                  <a:gd name="T33" fmla="*/ 32 h 37"/>
                  <a:gd name="T34" fmla="*/ 22 w 46"/>
                  <a:gd name="T35" fmla="*/ 32 h 37"/>
                  <a:gd name="T36" fmla="*/ 21 w 46"/>
                  <a:gd name="T37" fmla="*/ 31 h 37"/>
                  <a:gd name="T38" fmla="*/ 28 w 46"/>
                  <a:gd name="T39" fmla="*/ 8 h 37"/>
                  <a:gd name="T40" fmla="*/ 33 w 46"/>
                  <a:gd name="T41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37">
                    <a:moveTo>
                      <a:pt x="33" y="5"/>
                    </a:moveTo>
                    <a:cubicBezTo>
                      <a:pt x="34" y="3"/>
                      <a:pt x="34" y="2"/>
                      <a:pt x="34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4"/>
                      <a:pt x="11" y="4"/>
                      <a:pt x="12" y="4"/>
                    </a:cubicBezTo>
                    <a:cubicBezTo>
                      <a:pt x="14" y="5"/>
                      <a:pt x="14" y="6"/>
                      <a:pt x="14" y="8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6" y="33"/>
                      <a:pt x="4" y="33"/>
                      <a:pt x="1" y="33"/>
                    </a:cubicBezTo>
                    <a:cubicBezTo>
                      <a:pt x="1" y="35"/>
                      <a:pt x="0" y="35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6" y="21"/>
                      <a:pt x="46" y="21"/>
                      <a:pt x="46" y="21"/>
                    </a:cubicBezTo>
                    <a:cubicBezTo>
                      <a:pt x="45" y="21"/>
                      <a:pt x="44" y="21"/>
                      <a:pt x="42" y="21"/>
                    </a:cubicBezTo>
                    <a:cubicBezTo>
                      <a:pt x="41" y="23"/>
                      <a:pt x="41" y="25"/>
                      <a:pt x="40" y="27"/>
                    </a:cubicBezTo>
                    <a:cubicBezTo>
                      <a:pt x="39" y="29"/>
                      <a:pt x="38" y="30"/>
                      <a:pt x="36" y="31"/>
                    </a:cubicBezTo>
                    <a:cubicBezTo>
                      <a:pt x="32" y="33"/>
                      <a:pt x="29" y="32"/>
                      <a:pt x="23" y="32"/>
                    </a:cubicBezTo>
                    <a:cubicBezTo>
                      <a:pt x="23" y="32"/>
                      <a:pt x="22" y="32"/>
                      <a:pt x="22" y="32"/>
                    </a:cubicBezTo>
                    <a:cubicBezTo>
                      <a:pt x="21" y="32"/>
                      <a:pt x="21" y="32"/>
                      <a:pt x="21" y="31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9" y="5"/>
                      <a:pt x="31" y="5"/>
                      <a:pt x="33" y="5"/>
                    </a:cubicBezTo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3" name="Freeform 41"/>
              <p:cNvSpPr>
                <a:spLocks noEditPoints="1"/>
              </p:cNvSpPr>
              <p:nvPr/>
            </p:nvSpPr>
            <p:spPr bwMode="auto">
              <a:xfrm>
                <a:off x="2863850" y="3078163"/>
                <a:ext cx="549275" cy="552450"/>
              </a:xfrm>
              <a:custGeom>
                <a:avLst/>
                <a:gdLst>
                  <a:gd name="T0" fmla="*/ 73 w 146"/>
                  <a:gd name="T1" fmla="*/ 0 h 145"/>
                  <a:gd name="T2" fmla="*/ 146 w 146"/>
                  <a:gd name="T3" fmla="*/ 73 h 145"/>
                  <a:gd name="T4" fmla="*/ 73 w 146"/>
                  <a:gd name="T5" fmla="*/ 145 h 145"/>
                  <a:gd name="T6" fmla="*/ 0 w 146"/>
                  <a:gd name="T7" fmla="*/ 73 h 145"/>
                  <a:gd name="T8" fmla="*/ 73 w 146"/>
                  <a:gd name="T9" fmla="*/ 0 h 145"/>
                  <a:gd name="T10" fmla="*/ 73 w 146"/>
                  <a:gd name="T11" fmla="*/ 42 h 145"/>
                  <a:gd name="T12" fmla="*/ 105 w 146"/>
                  <a:gd name="T13" fmla="*/ 73 h 145"/>
                  <a:gd name="T14" fmla="*/ 73 w 146"/>
                  <a:gd name="T15" fmla="*/ 104 h 145"/>
                  <a:gd name="T16" fmla="*/ 41 w 146"/>
                  <a:gd name="T17" fmla="*/ 73 h 145"/>
                  <a:gd name="T18" fmla="*/ 73 w 146"/>
                  <a:gd name="T19" fmla="*/ 42 h 145"/>
                  <a:gd name="T20" fmla="*/ 75 w 146"/>
                  <a:gd name="T21" fmla="*/ 11 h 145"/>
                  <a:gd name="T22" fmla="*/ 34 w 146"/>
                  <a:gd name="T23" fmla="*/ 71 h 145"/>
                  <a:gd name="T24" fmla="*/ 23 w 146"/>
                  <a:gd name="T25" fmla="*/ 36 h 145"/>
                  <a:gd name="T26" fmla="*/ 24 w 146"/>
                  <a:gd name="T27" fmla="*/ 35 h 145"/>
                  <a:gd name="T28" fmla="*/ 75 w 146"/>
                  <a:gd name="T29" fmla="*/ 11 h 145"/>
                  <a:gd name="T30" fmla="*/ 11 w 146"/>
                  <a:gd name="T31" fmla="*/ 70 h 145"/>
                  <a:gd name="T32" fmla="*/ 71 w 146"/>
                  <a:gd name="T33" fmla="*/ 111 h 145"/>
                  <a:gd name="T34" fmla="*/ 36 w 146"/>
                  <a:gd name="T35" fmla="*/ 122 h 145"/>
                  <a:gd name="T36" fmla="*/ 35 w 146"/>
                  <a:gd name="T37" fmla="*/ 122 h 145"/>
                  <a:gd name="T38" fmla="*/ 11 w 146"/>
                  <a:gd name="T39" fmla="*/ 70 h 145"/>
                  <a:gd name="T40" fmla="*/ 71 w 146"/>
                  <a:gd name="T41" fmla="*/ 135 h 145"/>
                  <a:gd name="T42" fmla="*/ 112 w 146"/>
                  <a:gd name="T43" fmla="*/ 74 h 145"/>
                  <a:gd name="T44" fmla="*/ 123 w 146"/>
                  <a:gd name="T45" fmla="*/ 110 h 145"/>
                  <a:gd name="T46" fmla="*/ 122 w 146"/>
                  <a:gd name="T47" fmla="*/ 111 h 145"/>
                  <a:gd name="T48" fmla="*/ 71 w 146"/>
                  <a:gd name="T49" fmla="*/ 135 h 145"/>
                  <a:gd name="T50" fmla="*/ 135 w 146"/>
                  <a:gd name="T51" fmla="*/ 75 h 145"/>
                  <a:gd name="T52" fmla="*/ 75 w 146"/>
                  <a:gd name="T53" fmla="*/ 35 h 145"/>
                  <a:gd name="T54" fmla="*/ 110 w 146"/>
                  <a:gd name="T55" fmla="*/ 23 h 145"/>
                  <a:gd name="T56" fmla="*/ 111 w 146"/>
                  <a:gd name="T57" fmla="*/ 24 h 145"/>
                  <a:gd name="T58" fmla="*/ 135 w 146"/>
                  <a:gd name="T59" fmla="*/ 7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6" h="145">
                    <a:moveTo>
                      <a:pt x="73" y="0"/>
                    </a:moveTo>
                    <a:cubicBezTo>
                      <a:pt x="113" y="0"/>
                      <a:pt x="146" y="33"/>
                      <a:pt x="146" y="73"/>
                    </a:cubicBezTo>
                    <a:cubicBezTo>
                      <a:pt x="146" y="113"/>
                      <a:pt x="113" y="145"/>
                      <a:pt x="73" y="145"/>
                    </a:cubicBezTo>
                    <a:cubicBezTo>
                      <a:pt x="33" y="145"/>
                      <a:pt x="0" y="113"/>
                      <a:pt x="0" y="73"/>
                    </a:cubicBezTo>
                    <a:cubicBezTo>
                      <a:pt x="0" y="33"/>
                      <a:pt x="33" y="0"/>
                      <a:pt x="73" y="0"/>
                    </a:cubicBezTo>
                    <a:moveTo>
                      <a:pt x="73" y="42"/>
                    </a:moveTo>
                    <a:cubicBezTo>
                      <a:pt x="90" y="42"/>
                      <a:pt x="105" y="56"/>
                      <a:pt x="105" y="73"/>
                    </a:cubicBezTo>
                    <a:cubicBezTo>
                      <a:pt x="105" y="90"/>
                      <a:pt x="90" y="104"/>
                      <a:pt x="73" y="104"/>
                    </a:cubicBezTo>
                    <a:cubicBezTo>
                      <a:pt x="56" y="104"/>
                      <a:pt x="41" y="90"/>
                      <a:pt x="41" y="73"/>
                    </a:cubicBezTo>
                    <a:cubicBezTo>
                      <a:pt x="41" y="56"/>
                      <a:pt x="56" y="42"/>
                      <a:pt x="73" y="42"/>
                    </a:cubicBezTo>
                    <a:moveTo>
                      <a:pt x="75" y="11"/>
                    </a:moveTo>
                    <a:cubicBezTo>
                      <a:pt x="66" y="15"/>
                      <a:pt x="37" y="35"/>
                      <a:pt x="34" y="71"/>
                    </a:cubicBezTo>
                    <a:cubicBezTo>
                      <a:pt x="30" y="66"/>
                      <a:pt x="23" y="52"/>
                      <a:pt x="23" y="36"/>
                    </a:cubicBezTo>
                    <a:cubicBezTo>
                      <a:pt x="24" y="35"/>
                      <a:pt x="24" y="35"/>
                      <a:pt x="24" y="35"/>
                    </a:cubicBezTo>
                    <a:cubicBezTo>
                      <a:pt x="28" y="26"/>
                      <a:pt x="51" y="8"/>
                      <a:pt x="75" y="11"/>
                    </a:cubicBezTo>
                    <a:moveTo>
                      <a:pt x="11" y="70"/>
                    </a:moveTo>
                    <a:cubicBezTo>
                      <a:pt x="15" y="79"/>
                      <a:pt x="35" y="108"/>
                      <a:pt x="71" y="111"/>
                    </a:cubicBezTo>
                    <a:cubicBezTo>
                      <a:pt x="67" y="115"/>
                      <a:pt x="52" y="122"/>
                      <a:pt x="36" y="122"/>
                    </a:cubicBezTo>
                    <a:cubicBezTo>
                      <a:pt x="35" y="122"/>
                      <a:pt x="35" y="122"/>
                      <a:pt x="35" y="122"/>
                    </a:cubicBezTo>
                    <a:cubicBezTo>
                      <a:pt x="27" y="118"/>
                      <a:pt x="9" y="95"/>
                      <a:pt x="11" y="70"/>
                    </a:cubicBezTo>
                    <a:moveTo>
                      <a:pt x="71" y="135"/>
                    </a:moveTo>
                    <a:cubicBezTo>
                      <a:pt x="80" y="130"/>
                      <a:pt x="109" y="110"/>
                      <a:pt x="112" y="74"/>
                    </a:cubicBezTo>
                    <a:cubicBezTo>
                      <a:pt x="116" y="79"/>
                      <a:pt x="123" y="94"/>
                      <a:pt x="123" y="110"/>
                    </a:cubicBezTo>
                    <a:cubicBezTo>
                      <a:pt x="122" y="111"/>
                      <a:pt x="122" y="111"/>
                      <a:pt x="122" y="111"/>
                    </a:cubicBezTo>
                    <a:cubicBezTo>
                      <a:pt x="118" y="119"/>
                      <a:pt x="95" y="137"/>
                      <a:pt x="71" y="135"/>
                    </a:cubicBezTo>
                    <a:moveTo>
                      <a:pt x="135" y="75"/>
                    </a:moveTo>
                    <a:cubicBezTo>
                      <a:pt x="131" y="66"/>
                      <a:pt x="111" y="37"/>
                      <a:pt x="75" y="35"/>
                    </a:cubicBezTo>
                    <a:cubicBezTo>
                      <a:pt x="79" y="30"/>
                      <a:pt x="94" y="23"/>
                      <a:pt x="110" y="23"/>
                    </a:cubicBezTo>
                    <a:cubicBezTo>
                      <a:pt x="111" y="24"/>
                      <a:pt x="111" y="24"/>
                      <a:pt x="111" y="24"/>
                    </a:cubicBezTo>
                    <a:cubicBezTo>
                      <a:pt x="119" y="28"/>
                      <a:pt x="137" y="51"/>
                      <a:pt x="135" y="75"/>
                    </a:cubicBezTo>
                  </a:path>
                </a:pathLst>
              </a:custGeom>
              <a:solidFill>
                <a:srgbClr val="1787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</p:grpSp>
      </p:grpSp>
      <p:cxnSp>
        <p:nvCxnSpPr>
          <p:cNvPr id="45" name="Straight Connector 44"/>
          <p:cNvCxnSpPr/>
          <p:nvPr userDrawn="1"/>
        </p:nvCxnSpPr>
        <p:spPr>
          <a:xfrm>
            <a:off x="-12699" y="1354667"/>
            <a:ext cx="12204700" cy="0"/>
          </a:xfrm>
          <a:prstGeom prst="line">
            <a:avLst/>
          </a:prstGeom>
          <a:ln w="635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GC 2017 | 20-23rd April</a:t>
            </a:r>
          </a:p>
        </p:txBody>
      </p:sp>
    </p:spTree>
    <p:extLst>
      <p:ext uri="{BB962C8B-B14F-4D97-AF65-F5344CB8AC3E}">
        <p14:creationId xmlns:p14="http://schemas.microsoft.com/office/powerpoint/2010/main" val="206487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6684"/>
            <a:ext cx="5156200" cy="4349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6684"/>
            <a:ext cx="5156200" cy="4349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19119-D6F5-4677-B0FB-DD9EBD3F0264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4140200" y="6356351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GC 2017 | 20-23rd April</a:t>
            </a:r>
          </a:p>
        </p:txBody>
      </p:sp>
    </p:spTree>
    <p:extLst>
      <p:ext uri="{BB962C8B-B14F-4D97-AF65-F5344CB8AC3E}">
        <p14:creationId xmlns:p14="http://schemas.microsoft.com/office/powerpoint/2010/main" val="1087368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6185"/>
            <a:ext cx="10515600" cy="13250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0634"/>
            <a:ext cx="5158316" cy="82550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6133"/>
            <a:ext cx="5158316" cy="368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0634"/>
            <a:ext cx="5183717" cy="82550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6133"/>
            <a:ext cx="5183717" cy="368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A1BD4-8756-4246-A0BD-A1FDD4F0CF5E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4114800" y="6356351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GC 2017 | 20-23rd April</a:t>
            </a:r>
          </a:p>
        </p:txBody>
      </p:sp>
    </p:spTree>
    <p:extLst>
      <p:ext uri="{BB962C8B-B14F-4D97-AF65-F5344CB8AC3E}">
        <p14:creationId xmlns:p14="http://schemas.microsoft.com/office/powerpoint/2010/main" val="782027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0DF0-5EF6-4272-8B3E-A39881D371AE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4"/>
          <p:cNvSpPr txBox="1">
            <a:spLocks/>
          </p:cNvSpPr>
          <p:nvPr userDrawn="1"/>
        </p:nvSpPr>
        <p:spPr>
          <a:xfrm>
            <a:off x="4163704" y="6356351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GC 2017 | 20-23rd April</a:t>
            </a:r>
          </a:p>
        </p:txBody>
      </p:sp>
    </p:spTree>
    <p:extLst>
      <p:ext uri="{BB962C8B-B14F-4D97-AF65-F5344CB8AC3E}">
        <p14:creationId xmlns:p14="http://schemas.microsoft.com/office/powerpoint/2010/main" val="2462878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E40A8-2834-4CBA-A1DC-FDF1BA8FC985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 txBox="1">
            <a:spLocks/>
          </p:cNvSpPr>
          <p:nvPr userDrawn="1"/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GC 2017 | 20-23rd April</a:t>
            </a:r>
          </a:p>
        </p:txBody>
      </p:sp>
    </p:spTree>
    <p:extLst>
      <p:ext uri="{BB962C8B-B14F-4D97-AF65-F5344CB8AC3E}">
        <p14:creationId xmlns:p14="http://schemas.microsoft.com/office/powerpoint/2010/main" val="4175667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8485"/>
            <a:ext cx="6172200" cy="48725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6DC1B-90AF-4785-90B7-703F2C4CAB34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4155017" y="6364816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GC 2017 | 20-23rd April</a:t>
            </a:r>
          </a:p>
        </p:txBody>
      </p:sp>
    </p:spTree>
    <p:extLst>
      <p:ext uri="{BB962C8B-B14F-4D97-AF65-F5344CB8AC3E}">
        <p14:creationId xmlns:p14="http://schemas.microsoft.com/office/powerpoint/2010/main" val="2747480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8485"/>
            <a:ext cx="6172200" cy="4872567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53EC8-BD55-4CF3-9E6F-AADD86DA4E3E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4155017" y="6364816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GC 2017 | 20-23rd April</a:t>
            </a:r>
          </a:p>
        </p:txBody>
      </p:sp>
    </p:spTree>
    <p:extLst>
      <p:ext uri="{BB962C8B-B14F-4D97-AF65-F5344CB8AC3E}">
        <p14:creationId xmlns:p14="http://schemas.microsoft.com/office/powerpoint/2010/main" val="3919635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6684"/>
            <a:ext cx="10515600" cy="434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1805B-EA92-45E5-B372-EC2CBCCF8671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DC12A-69E4-41F7-B68D-E36695E6115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2400" y="62123"/>
            <a:ext cx="904238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0A3595-CB3C-4C65-89AD-67188A85AE80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5/5/2023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92941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3D8712-1930-4307-AAF2-C718ECB8B04A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6349" y="1005368"/>
            <a:ext cx="12204700" cy="0"/>
          </a:xfrm>
          <a:prstGeom prst="line">
            <a:avLst/>
          </a:prstGeom>
          <a:ln w="635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15701" y="279400"/>
            <a:ext cx="622040" cy="62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900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2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133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133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7" Type="http://schemas.openxmlformats.org/officeDocument/2006/relationships/image" Target="../media/image35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jpeg"/><Relationship Id="rId3" Type="http://schemas.openxmlformats.org/officeDocument/2006/relationships/image" Target="../media/image37.jpeg"/><Relationship Id="rId7" Type="http://schemas.openxmlformats.org/officeDocument/2006/relationships/image" Target="../media/image40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9.jpeg"/><Relationship Id="rId5" Type="http://schemas.microsoft.com/office/2007/relationships/hdphoto" Target="../media/hdphoto4.wdp"/><Relationship Id="rId4" Type="http://schemas.openxmlformats.org/officeDocument/2006/relationships/image" Target="../media/image3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7" Type="http://schemas.openxmlformats.org/officeDocument/2006/relationships/image" Target="../media/image47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6.jpeg"/><Relationship Id="rId5" Type="http://schemas.openxmlformats.org/officeDocument/2006/relationships/image" Target="../media/image45.jpeg"/><Relationship Id="rId4" Type="http://schemas.openxmlformats.org/officeDocument/2006/relationships/image" Target="../media/image4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54.jpg"/><Relationship Id="rId4" Type="http://schemas.openxmlformats.org/officeDocument/2006/relationships/image" Target="../media/image53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60.jpeg"/><Relationship Id="rId4" Type="http://schemas.openxmlformats.org/officeDocument/2006/relationships/image" Target="../media/image59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jpeg"/><Relationship Id="rId5" Type="http://schemas.microsoft.com/office/2007/relationships/hdphoto" Target="../media/hdphoto3.wdp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517" y="3010486"/>
            <a:ext cx="10972800" cy="7315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/>
              <a:t>AXLE CASING CRACK AT DH MTG FACE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3D8712-1930-4307-AAF2-C718ECB8B04A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9470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3D8712-1930-4307-AAF2-C718ECB8B04A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04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621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BAC7016-0380-4D01-B093-EB2DB5DF82F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67583"/>
            <a:ext cx="762000" cy="1058183"/>
          </a:xfrm>
          <a:prstGeom prst="rect">
            <a:avLst/>
          </a:prstGeom>
        </p:spPr>
      </p:pic>
      <p:sp>
        <p:nvSpPr>
          <p:cNvPr id="8" name="Title 76"/>
          <p:cNvSpPr txBox="1">
            <a:spLocks/>
          </p:cNvSpPr>
          <p:nvPr/>
        </p:nvSpPr>
        <p:spPr bwMode="auto">
          <a:xfrm>
            <a:off x="670560" y="11248"/>
            <a:ext cx="9925618" cy="927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0755" tIns="60361" rIns="120755" bIns="60361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i="0">
                <a:solidFill>
                  <a:schemeClr val="bg1"/>
                </a:solidFill>
                <a:latin typeface="Calibri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9pPr>
          </a:lstStyle>
          <a:p>
            <a:pPr lvl="0"/>
            <a:r>
              <a:rPr lang="en-US" b="1" dirty="0">
                <a:solidFill>
                  <a:prstClr val="black"/>
                </a:solidFill>
              </a:rPr>
              <a:t>Diff carrier crack @ 4 O’ clock position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>Permanent action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08593" y="1074120"/>
            <a:ext cx="5485139" cy="40435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1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Before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501028" y="1074832"/>
            <a:ext cx="5485139" cy="40364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1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After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691" t="17846" r="11660" b="29641"/>
          <a:stretch/>
        </p:blipFill>
        <p:spPr>
          <a:xfrm>
            <a:off x="381000" y="1955408"/>
            <a:ext cx="10691446" cy="360132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97613" y="5905693"/>
            <a:ext cx="2672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MT 149.7 With Dowel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64701" y="5920595"/>
            <a:ext cx="273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MT 15i Without Dowel</a:t>
            </a:r>
          </a:p>
        </p:txBody>
      </p:sp>
    </p:spTree>
    <p:extLst>
      <p:ext uri="{BB962C8B-B14F-4D97-AF65-F5344CB8AC3E}">
        <p14:creationId xmlns:p14="http://schemas.microsoft.com/office/powerpoint/2010/main" val="670181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584" y="3400866"/>
            <a:ext cx="10972800" cy="119927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/>
              <a:t>HR CASING V ROD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3D8712-1930-4307-AAF2-C718ECB8B04A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5190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6">
            <a:extLst>
              <a:ext uri="{FF2B5EF4-FFF2-40B4-BE49-F238E27FC236}">
                <a16:creationId xmlns:a16="http://schemas.microsoft.com/office/drawing/2014/main" id="{930170F7-ADD8-49E9-8EAB-D1801DBD3FBF}"/>
              </a:ext>
            </a:extLst>
          </p:cNvPr>
          <p:cNvSpPr txBox="1">
            <a:spLocks/>
          </p:cNvSpPr>
          <p:nvPr/>
        </p:nvSpPr>
        <p:spPr bwMode="auto">
          <a:xfrm>
            <a:off x="883408" y="0"/>
            <a:ext cx="10611211" cy="927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0755" tIns="60361" rIns="120755" bIns="60361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i="0">
                <a:solidFill>
                  <a:schemeClr val="bg1"/>
                </a:solidFill>
                <a:latin typeface="Calibri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9pPr>
          </a:lstStyle>
          <a:p>
            <a:pPr defTabSz="1207550">
              <a:defRPr/>
            </a:pPr>
            <a:r>
              <a:rPr lang="en-US" sz="2800" dirty="0">
                <a:solidFill>
                  <a:schemeClr val="tx1"/>
                </a:solidFill>
              </a:rPr>
              <a:t>Improved Bracket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54904"/>
          <a:stretch/>
        </p:blipFill>
        <p:spPr>
          <a:xfrm>
            <a:off x="6921307" y="1225549"/>
            <a:ext cx="5251352" cy="529675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6" y="1197413"/>
            <a:ext cx="3419211" cy="281048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r="1274" b="1256"/>
          <a:stretch/>
        </p:blipFill>
        <p:spPr>
          <a:xfrm>
            <a:off x="3393021" y="3777591"/>
            <a:ext cx="3528286" cy="2744717"/>
          </a:xfrm>
          <a:prstGeom prst="rect">
            <a:avLst/>
          </a:prstGeom>
        </p:spPr>
      </p:pic>
      <p:sp>
        <p:nvSpPr>
          <p:cNvPr id="5" name="Left Arrow 4"/>
          <p:cNvSpPr/>
          <p:nvPr/>
        </p:nvSpPr>
        <p:spPr>
          <a:xfrm>
            <a:off x="4248443" y="1913206"/>
            <a:ext cx="1371600" cy="731520"/>
          </a:xfrm>
          <a:prstGeom prst="lef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Before</a:t>
            </a:r>
          </a:p>
        </p:txBody>
      </p:sp>
      <p:sp>
        <p:nvSpPr>
          <p:cNvPr id="6" name="Right Arrow 5"/>
          <p:cNvSpPr/>
          <p:nvPr/>
        </p:nvSpPr>
        <p:spPr>
          <a:xfrm>
            <a:off x="1069145" y="4783016"/>
            <a:ext cx="1371600" cy="731520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3719033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443003" y="647114"/>
            <a:ext cx="1519311" cy="35169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Version 1</a:t>
            </a:r>
          </a:p>
        </p:txBody>
      </p:sp>
      <p:sp>
        <p:nvSpPr>
          <p:cNvPr id="9" name="Rectangle 8"/>
          <p:cNvSpPr/>
          <p:nvPr/>
        </p:nvSpPr>
        <p:spPr>
          <a:xfrm>
            <a:off x="10562494" y="647113"/>
            <a:ext cx="1519311" cy="50643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Modified design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74388" y="647113"/>
            <a:ext cx="1167621" cy="50643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Existing</a:t>
            </a:r>
          </a:p>
          <a:p>
            <a:pPr algn="ctr"/>
            <a:r>
              <a:rPr lang="en-US" dirty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198038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584" y="3400866"/>
            <a:ext cx="10972800" cy="119927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/>
              <a:t>BACKUP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3D8712-1930-4307-AAF2-C718ECB8B04A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956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Carrier Types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200" y="1219200"/>
          <a:ext cx="11049000" cy="5532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592">
                  <a:extLst>
                    <a:ext uri="{9D8B030D-6E8A-4147-A177-3AD203B41FA5}">
                      <a16:colId xmlns:a16="http://schemas.microsoft.com/office/drawing/2014/main" val="1938576187"/>
                    </a:ext>
                  </a:extLst>
                </a:gridCol>
                <a:gridCol w="1338580">
                  <a:extLst>
                    <a:ext uri="{9D8B030D-6E8A-4147-A177-3AD203B41FA5}">
                      <a16:colId xmlns:a16="http://schemas.microsoft.com/office/drawing/2014/main" val="2939179947"/>
                    </a:ext>
                  </a:extLst>
                </a:gridCol>
                <a:gridCol w="2709228">
                  <a:extLst>
                    <a:ext uri="{9D8B030D-6E8A-4147-A177-3AD203B41FA5}">
                      <a16:colId xmlns:a16="http://schemas.microsoft.com/office/drawing/2014/main" val="2776967637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3414967540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S.No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Axle 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Availability of</a:t>
                      </a:r>
                      <a:r>
                        <a:rPr lang="en-US" baseline="0" dirty="0"/>
                        <a:t> Ribs at Crown </a:t>
                      </a:r>
                      <a:r>
                        <a:rPr lang="en-US" baseline="0" dirty="0" err="1"/>
                        <a:t>brg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mtg</a:t>
                      </a:r>
                      <a:r>
                        <a:rPr lang="en-US" baseline="0" dirty="0"/>
                        <a:t> lugs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Photographic</a:t>
                      </a:r>
                      <a:r>
                        <a:rPr lang="en-US" baseline="0" dirty="0"/>
                        <a:t> evidence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3986707"/>
                  </a:ext>
                </a:extLst>
              </a:tr>
              <a:tr h="22098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MT149.5</a:t>
                      </a:r>
                      <a:r>
                        <a:rPr lang="en-US" baseline="0" dirty="0"/>
                        <a:t> </a:t>
                      </a:r>
                    </a:p>
                    <a:p>
                      <a:pPr algn="ctr"/>
                      <a:r>
                        <a:rPr lang="en-US" baseline="0" dirty="0"/>
                        <a:t>(RA1)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Ribs available in all 4</a:t>
                      </a:r>
                      <a:r>
                        <a:rPr lang="en-US" b="1" baseline="0" dirty="0">
                          <a:solidFill>
                            <a:srgbClr val="00B0F0"/>
                          </a:solidFill>
                        </a:rPr>
                        <a:t> locations</a:t>
                      </a:r>
                      <a:endParaRPr lang="en-US" b="1" dirty="0">
                        <a:solidFill>
                          <a:srgbClr val="00B0F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4387937"/>
                  </a:ext>
                </a:extLst>
              </a:tr>
              <a:tr h="21336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MT149.7</a:t>
                      </a:r>
                      <a:r>
                        <a:rPr lang="en-US" baseline="0" dirty="0"/>
                        <a:t> </a:t>
                      </a:r>
                    </a:p>
                    <a:p>
                      <a:pPr algn="ctr"/>
                      <a:r>
                        <a:rPr lang="en-US" baseline="0" dirty="0"/>
                        <a:t>(RA1)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Ribs not available in all 4 O’ clock</a:t>
                      </a:r>
                      <a:r>
                        <a:rPr lang="en-US" b="1" baseline="0" dirty="0">
                          <a:solidFill>
                            <a:srgbClr val="FF0000"/>
                          </a:solidFill>
                        </a:rPr>
                        <a:t> position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503352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1" r="28750"/>
          <a:stretch/>
        </p:blipFill>
        <p:spPr>
          <a:xfrm>
            <a:off x="5638800" y="2014851"/>
            <a:ext cx="2288117" cy="1752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44" b="25555"/>
          <a:stretch/>
        </p:blipFill>
        <p:spPr>
          <a:xfrm rot="10800000">
            <a:off x="8001000" y="2014851"/>
            <a:ext cx="1971675" cy="1752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9" t="1894" r="33751" b="2146"/>
          <a:stretch/>
        </p:blipFill>
        <p:spPr>
          <a:xfrm>
            <a:off x="10020300" y="2014851"/>
            <a:ext cx="1788160" cy="1625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5" t="-2983" r="35625" b="-1"/>
          <a:stretch/>
        </p:blipFill>
        <p:spPr>
          <a:xfrm>
            <a:off x="8000999" y="4174738"/>
            <a:ext cx="2019301" cy="162746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r="28125"/>
          <a:stretch/>
        </p:blipFill>
        <p:spPr>
          <a:xfrm>
            <a:off x="5638800" y="4174738"/>
            <a:ext cx="2288117" cy="17714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36478"/>
          <a:stretch/>
        </p:blipFill>
        <p:spPr>
          <a:xfrm>
            <a:off x="10094382" y="4250938"/>
            <a:ext cx="1720528" cy="1551264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7043737" y="2703096"/>
            <a:ext cx="564464" cy="86115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9331854" y="2784487"/>
            <a:ext cx="564464" cy="86115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5788926" y="2742227"/>
            <a:ext cx="564464" cy="86115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5788926" y="4861268"/>
            <a:ext cx="564464" cy="86115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9331854" y="4895272"/>
            <a:ext cx="564464" cy="86115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76400" y="3390442"/>
            <a:ext cx="102870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2014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76400" y="5529674"/>
            <a:ext cx="102870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753349" y="3640451"/>
            <a:ext cx="2457451" cy="27699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RIB available in 4 O’ clock position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608201" y="5819001"/>
            <a:ext cx="2608695" cy="27699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 RIB available in 4 O’ clock position</a:t>
            </a:r>
          </a:p>
        </p:txBody>
      </p:sp>
      <p:sp>
        <p:nvSpPr>
          <p:cNvPr id="15" name="Oval Callout 14"/>
          <p:cNvSpPr/>
          <p:nvPr/>
        </p:nvSpPr>
        <p:spPr>
          <a:xfrm>
            <a:off x="8153400" y="2767627"/>
            <a:ext cx="564464" cy="861155"/>
          </a:xfrm>
          <a:prstGeom prst="wedgeEllipseCallout">
            <a:avLst>
              <a:gd name="adj1" fmla="val 76363"/>
              <a:gd name="adj2" fmla="val 52590"/>
            </a:avLst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Oval Callout 21"/>
          <p:cNvSpPr/>
          <p:nvPr/>
        </p:nvSpPr>
        <p:spPr>
          <a:xfrm>
            <a:off x="8090115" y="4865987"/>
            <a:ext cx="557648" cy="856436"/>
          </a:xfrm>
          <a:prstGeom prst="wedgeEllipseCallout">
            <a:avLst>
              <a:gd name="adj1" fmla="val 75366"/>
              <a:gd name="adj2" fmla="val 59652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6966013" y="4847857"/>
            <a:ext cx="564464" cy="86115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2149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Carrier Types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200" y="1219200"/>
          <a:ext cx="11049000" cy="499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592">
                  <a:extLst>
                    <a:ext uri="{9D8B030D-6E8A-4147-A177-3AD203B41FA5}">
                      <a16:colId xmlns:a16="http://schemas.microsoft.com/office/drawing/2014/main" val="1938576187"/>
                    </a:ext>
                  </a:extLst>
                </a:gridCol>
                <a:gridCol w="1338580">
                  <a:extLst>
                    <a:ext uri="{9D8B030D-6E8A-4147-A177-3AD203B41FA5}">
                      <a16:colId xmlns:a16="http://schemas.microsoft.com/office/drawing/2014/main" val="2939179947"/>
                    </a:ext>
                  </a:extLst>
                </a:gridCol>
                <a:gridCol w="2709228">
                  <a:extLst>
                    <a:ext uri="{9D8B030D-6E8A-4147-A177-3AD203B41FA5}">
                      <a16:colId xmlns:a16="http://schemas.microsoft.com/office/drawing/2014/main" val="2776967637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3414967540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S.No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Axle 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Availability of</a:t>
                      </a:r>
                      <a:r>
                        <a:rPr lang="en-US" baseline="0" dirty="0"/>
                        <a:t> Ribs at Crown </a:t>
                      </a:r>
                      <a:r>
                        <a:rPr lang="en-US" baseline="0" dirty="0" err="1"/>
                        <a:t>brg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mtg</a:t>
                      </a:r>
                      <a:r>
                        <a:rPr lang="en-US" baseline="0" dirty="0"/>
                        <a:t> lugs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Photographic</a:t>
                      </a:r>
                      <a:r>
                        <a:rPr lang="en-US" baseline="0" dirty="0"/>
                        <a:t> evidence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3986707"/>
                  </a:ext>
                </a:extLst>
              </a:tr>
              <a:tr h="1981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MT149.7</a:t>
                      </a:r>
                    </a:p>
                    <a:p>
                      <a:pPr algn="ctr"/>
                      <a:r>
                        <a:rPr lang="en-US" dirty="0"/>
                        <a:t>(RA2 / Solo)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Ribs not available in 2 O’ clock &amp; 4 O’ clock</a:t>
                      </a:r>
                      <a:r>
                        <a:rPr lang="en-US" b="1" baseline="0" dirty="0">
                          <a:solidFill>
                            <a:srgbClr val="FF0000"/>
                          </a:solidFill>
                        </a:rPr>
                        <a:t> position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030752"/>
                  </a:ext>
                </a:extLst>
              </a:tr>
              <a:tr h="18288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MS160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Ribs available in all 4</a:t>
                      </a:r>
                      <a:r>
                        <a:rPr lang="en-US" b="1" baseline="0" dirty="0">
                          <a:solidFill>
                            <a:srgbClr val="00B0F0"/>
                          </a:solidFill>
                        </a:rPr>
                        <a:t> locations</a:t>
                      </a:r>
                      <a:endParaRPr lang="en-US" b="1" dirty="0">
                        <a:solidFill>
                          <a:srgbClr val="00B0F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515740"/>
                  </a:ext>
                </a:extLst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7682935" y="1905001"/>
            <a:ext cx="1676400" cy="1371600"/>
            <a:chOff x="5791200" y="1905000"/>
            <a:chExt cx="1676400" cy="13716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5" r="34374"/>
            <a:stretch/>
          </p:blipFill>
          <p:spPr>
            <a:xfrm>
              <a:off x="5791200" y="1905000"/>
              <a:ext cx="1676400" cy="1371600"/>
            </a:xfrm>
            <a:prstGeom prst="rect">
              <a:avLst/>
            </a:prstGeom>
          </p:spPr>
        </p:pic>
        <p:sp>
          <p:nvSpPr>
            <p:cNvPr id="8" name="Oval 7"/>
            <p:cNvSpPr/>
            <p:nvPr/>
          </p:nvSpPr>
          <p:spPr>
            <a:xfrm>
              <a:off x="6856293" y="2514600"/>
              <a:ext cx="458338" cy="60151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Callout 12"/>
            <p:cNvSpPr/>
            <p:nvPr/>
          </p:nvSpPr>
          <p:spPr>
            <a:xfrm>
              <a:off x="5904362" y="2290044"/>
              <a:ext cx="458338" cy="601512"/>
            </a:xfrm>
            <a:prstGeom prst="wedgeEllipseCallout">
              <a:avLst>
                <a:gd name="adj1" fmla="val 58968"/>
                <a:gd name="adj2" fmla="val -81409"/>
              </a:avLst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686425" y="1897346"/>
            <a:ext cx="1885950" cy="1371600"/>
            <a:chOff x="7620000" y="1905000"/>
            <a:chExt cx="1885950" cy="13716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50" r="26875"/>
            <a:stretch/>
          </p:blipFill>
          <p:spPr>
            <a:xfrm>
              <a:off x="7620000" y="1905000"/>
              <a:ext cx="1885950" cy="1371600"/>
            </a:xfrm>
            <a:prstGeom prst="rect">
              <a:avLst/>
            </a:prstGeom>
          </p:spPr>
        </p:pic>
        <p:sp>
          <p:nvSpPr>
            <p:cNvPr id="14" name="Oval 13"/>
            <p:cNvSpPr/>
            <p:nvPr/>
          </p:nvSpPr>
          <p:spPr>
            <a:xfrm>
              <a:off x="7808224" y="2497856"/>
              <a:ext cx="458338" cy="60151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Oval Callout 14"/>
            <p:cNvSpPr/>
            <p:nvPr/>
          </p:nvSpPr>
          <p:spPr>
            <a:xfrm>
              <a:off x="8915400" y="2489768"/>
              <a:ext cx="458338" cy="601512"/>
            </a:xfrm>
            <a:prstGeom prst="wedgeEllipseCallout">
              <a:avLst>
                <a:gd name="adj1" fmla="val -63394"/>
                <a:gd name="adj2" fmla="val -105732"/>
              </a:avLst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882" b="11015"/>
          <a:stretch/>
        </p:blipFill>
        <p:spPr>
          <a:xfrm rot="16200000">
            <a:off x="9912455" y="1600102"/>
            <a:ext cx="1365048" cy="1974846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5932749" y="1885982"/>
            <a:ext cx="1444717" cy="27699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2’o clock position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798776" y="1885982"/>
            <a:ext cx="1444717" cy="27699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4’o clock position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27229" y="3267951"/>
            <a:ext cx="102870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2020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5771966" y="4038600"/>
            <a:ext cx="5952123" cy="1271231"/>
            <a:chOff x="5731881" y="4062769"/>
            <a:chExt cx="5952123" cy="1271231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31"/>
            <a:stretch/>
          </p:blipFill>
          <p:spPr>
            <a:xfrm>
              <a:off x="9505950" y="4108520"/>
              <a:ext cx="2178054" cy="1128283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51" t="-1" r="36874" b="27779"/>
            <a:stretch/>
          </p:blipFill>
          <p:spPr>
            <a:xfrm>
              <a:off x="5731881" y="4062769"/>
              <a:ext cx="1735719" cy="1271231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0000"/>
            <a:stretch/>
          </p:blipFill>
          <p:spPr>
            <a:xfrm>
              <a:off x="7556500" y="4092079"/>
              <a:ext cx="1817238" cy="1168224"/>
            </a:xfrm>
            <a:prstGeom prst="rect">
              <a:avLst/>
            </a:prstGeom>
          </p:spPr>
        </p:pic>
        <p:sp>
          <p:nvSpPr>
            <p:cNvPr id="43" name="Oval 42"/>
            <p:cNvSpPr/>
            <p:nvPr/>
          </p:nvSpPr>
          <p:spPr>
            <a:xfrm>
              <a:off x="5904362" y="4417939"/>
              <a:ext cx="458338" cy="60151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6768292" y="4440212"/>
              <a:ext cx="458338" cy="60151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7663774" y="4545937"/>
              <a:ext cx="458338" cy="60151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6" name="Oval 45"/>
            <p:cNvSpPr/>
            <p:nvPr/>
          </p:nvSpPr>
          <p:spPr>
            <a:xfrm>
              <a:off x="8900997" y="4528625"/>
              <a:ext cx="458338" cy="60151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1627229" y="5017555"/>
            <a:ext cx="102870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3647282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Carrier Types - Meritor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200" y="1219200"/>
          <a:ext cx="11049000" cy="4898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592">
                  <a:extLst>
                    <a:ext uri="{9D8B030D-6E8A-4147-A177-3AD203B41FA5}">
                      <a16:colId xmlns:a16="http://schemas.microsoft.com/office/drawing/2014/main" val="1938576187"/>
                    </a:ext>
                  </a:extLst>
                </a:gridCol>
                <a:gridCol w="1338580">
                  <a:extLst>
                    <a:ext uri="{9D8B030D-6E8A-4147-A177-3AD203B41FA5}">
                      <a16:colId xmlns:a16="http://schemas.microsoft.com/office/drawing/2014/main" val="2939179947"/>
                    </a:ext>
                  </a:extLst>
                </a:gridCol>
                <a:gridCol w="2709228">
                  <a:extLst>
                    <a:ext uri="{9D8B030D-6E8A-4147-A177-3AD203B41FA5}">
                      <a16:colId xmlns:a16="http://schemas.microsoft.com/office/drawing/2014/main" val="2776967637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3414967540"/>
                    </a:ext>
                  </a:extLst>
                </a:gridCol>
              </a:tblGrid>
              <a:tr h="786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S.No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Axle 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Availability of</a:t>
                      </a:r>
                      <a:r>
                        <a:rPr lang="en-US" baseline="0" dirty="0"/>
                        <a:t> Ribs at Crown </a:t>
                      </a:r>
                      <a:r>
                        <a:rPr lang="en-US" baseline="0" dirty="0" err="1"/>
                        <a:t>brg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mtg</a:t>
                      </a:r>
                      <a:r>
                        <a:rPr lang="en-US" baseline="0" dirty="0"/>
                        <a:t> lugs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Photographic</a:t>
                      </a:r>
                      <a:r>
                        <a:rPr lang="en-US" baseline="0" dirty="0"/>
                        <a:t> evidence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3986707"/>
                  </a:ext>
                </a:extLst>
              </a:tr>
              <a:tr h="18721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MS149.6</a:t>
                      </a:r>
                    </a:p>
                    <a:p>
                      <a:pPr algn="ctr"/>
                      <a:r>
                        <a:rPr lang="en-US" dirty="0"/>
                        <a:t>(Passenger)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Ribs available in all 4</a:t>
                      </a:r>
                      <a:r>
                        <a:rPr lang="en-US" b="1" baseline="0" dirty="0">
                          <a:solidFill>
                            <a:srgbClr val="00B0F0"/>
                          </a:solidFill>
                        </a:rPr>
                        <a:t> locations</a:t>
                      </a:r>
                      <a:endParaRPr lang="en-US" b="1" dirty="0">
                        <a:solidFill>
                          <a:srgbClr val="00B0F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515740"/>
                  </a:ext>
                </a:extLst>
              </a:tr>
              <a:tr h="18373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MS149.6</a:t>
                      </a:r>
                    </a:p>
                    <a:p>
                      <a:pPr algn="ctr"/>
                      <a:r>
                        <a:rPr lang="en-US" dirty="0"/>
                        <a:t>(Passenger)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Ribs not available in all 4 locations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3998673"/>
                  </a:ext>
                </a:extLst>
              </a:tr>
            </a:tbl>
          </a:graphicData>
        </a:graphic>
      </p:graphicFrame>
      <p:grpSp>
        <p:nvGrpSpPr>
          <p:cNvPr id="46" name="Group 45"/>
          <p:cNvGrpSpPr/>
          <p:nvPr/>
        </p:nvGrpSpPr>
        <p:grpSpPr>
          <a:xfrm>
            <a:off x="5867400" y="2230496"/>
            <a:ext cx="5778504" cy="1503304"/>
            <a:chOff x="5867400" y="2230496"/>
            <a:chExt cx="5778504" cy="1503304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111" b="32870"/>
            <a:stretch/>
          </p:blipFill>
          <p:spPr>
            <a:xfrm>
              <a:off x="5867400" y="2240510"/>
              <a:ext cx="1447800" cy="148059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555" b="22222"/>
            <a:stretch/>
          </p:blipFill>
          <p:spPr>
            <a:xfrm>
              <a:off x="7886700" y="2230496"/>
              <a:ext cx="1295400" cy="1503304"/>
            </a:xfrm>
            <a:prstGeom prst="rect">
              <a:avLst/>
            </a:prstGeom>
          </p:spPr>
        </p:pic>
        <p:sp>
          <p:nvSpPr>
            <p:cNvPr id="21" name="Oval 20"/>
            <p:cNvSpPr/>
            <p:nvPr/>
          </p:nvSpPr>
          <p:spPr>
            <a:xfrm>
              <a:off x="7794386" y="2921633"/>
              <a:ext cx="458338" cy="60151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8813800" y="2912977"/>
              <a:ext cx="458338" cy="60151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6856862" y="2912977"/>
              <a:ext cx="458338" cy="60151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5896305" y="2984849"/>
              <a:ext cx="458338" cy="60151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75" r="48750" b="55556"/>
            <a:stretch/>
          </p:blipFill>
          <p:spPr>
            <a:xfrm>
              <a:off x="9467854" y="2297495"/>
              <a:ext cx="2178050" cy="1366620"/>
            </a:xfrm>
            <a:prstGeom prst="rect">
              <a:avLst/>
            </a:prstGeom>
          </p:spPr>
        </p:pic>
      </p:grpSp>
      <p:sp>
        <p:nvSpPr>
          <p:cNvPr id="34" name="TextBox 33"/>
          <p:cNvSpPr txBox="1"/>
          <p:nvPr/>
        </p:nvSpPr>
        <p:spPr>
          <a:xfrm>
            <a:off x="1676400" y="3390442"/>
            <a:ext cx="102870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2014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676400" y="5264624"/>
            <a:ext cx="102870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2018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5742107" y="3987946"/>
            <a:ext cx="5935547" cy="1557120"/>
            <a:chOff x="5742107" y="3987946"/>
            <a:chExt cx="5935547" cy="155712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16" t="37018" r="11157" b="1617"/>
            <a:stretch/>
          </p:blipFill>
          <p:spPr>
            <a:xfrm rot="10800000">
              <a:off x="5742107" y="3987946"/>
              <a:ext cx="1698386" cy="1556853"/>
            </a:xfrm>
            <a:prstGeom prst="rect">
              <a:avLst/>
            </a:prstGeom>
          </p:spPr>
        </p:pic>
        <p:sp>
          <p:nvSpPr>
            <p:cNvPr id="40" name="Oval 39"/>
            <p:cNvSpPr/>
            <p:nvPr/>
          </p:nvSpPr>
          <p:spPr>
            <a:xfrm>
              <a:off x="6840435" y="4471677"/>
              <a:ext cx="444285" cy="589392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5910358" y="4447714"/>
              <a:ext cx="444285" cy="589392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640"/>
            <a:stretch/>
          </p:blipFill>
          <p:spPr>
            <a:xfrm rot="16200000">
              <a:off x="7760168" y="4003206"/>
              <a:ext cx="1548464" cy="1535255"/>
            </a:xfrm>
            <a:prstGeom prst="rect">
              <a:avLst/>
            </a:prstGeom>
          </p:spPr>
        </p:pic>
        <p:sp>
          <p:nvSpPr>
            <p:cNvPr id="44" name="Oval 43"/>
            <p:cNvSpPr/>
            <p:nvPr/>
          </p:nvSpPr>
          <p:spPr>
            <a:xfrm>
              <a:off x="8686801" y="4471676"/>
              <a:ext cx="495300" cy="73658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4" t="22782" r="7173" b="32035"/>
            <a:stretch/>
          </p:blipFill>
          <p:spPr>
            <a:xfrm>
              <a:off x="9467854" y="4006005"/>
              <a:ext cx="2209800" cy="1447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2480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Carrier Types - Meritor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200" y="1219200"/>
          <a:ext cx="11049000" cy="37644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592">
                  <a:extLst>
                    <a:ext uri="{9D8B030D-6E8A-4147-A177-3AD203B41FA5}">
                      <a16:colId xmlns:a16="http://schemas.microsoft.com/office/drawing/2014/main" val="1938576187"/>
                    </a:ext>
                  </a:extLst>
                </a:gridCol>
                <a:gridCol w="1338580">
                  <a:extLst>
                    <a:ext uri="{9D8B030D-6E8A-4147-A177-3AD203B41FA5}">
                      <a16:colId xmlns:a16="http://schemas.microsoft.com/office/drawing/2014/main" val="2939179947"/>
                    </a:ext>
                  </a:extLst>
                </a:gridCol>
                <a:gridCol w="2709228">
                  <a:extLst>
                    <a:ext uri="{9D8B030D-6E8A-4147-A177-3AD203B41FA5}">
                      <a16:colId xmlns:a16="http://schemas.microsoft.com/office/drawing/2014/main" val="2776967637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3414967540"/>
                    </a:ext>
                  </a:extLst>
                </a:gridCol>
              </a:tblGrid>
              <a:tr h="10818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S.No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Axle 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Availability of</a:t>
                      </a:r>
                      <a:r>
                        <a:rPr lang="en-US" baseline="0" dirty="0"/>
                        <a:t> Ribs at Crown </a:t>
                      </a:r>
                      <a:r>
                        <a:rPr lang="en-US" baseline="0" dirty="0" err="1"/>
                        <a:t>brg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mtg</a:t>
                      </a:r>
                      <a:r>
                        <a:rPr lang="en-US" baseline="0" dirty="0"/>
                        <a:t> lugs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Photographic</a:t>
                      </a:r>
                      <a:r>
                        <a:rPr lang="en-US" baseline="0" dirty="0"/>
                        <a:t> evidence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3986707"/>
                  </a:ext>
                </a:extLst>
              </a:tr>
              <a:tr h="257577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MS145</a:t>
                      </a:r>
                    </a:p>
                    <a:p>
                      <a:pPr algn="ctr"/>
                      <a:r>
                        <a:rPr lang="en-US" dirty="0"/>
                        <a:t>(Solo)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Ribs not available in 2 O’ clock &amp; 4 O’ clock</a:t>
                      </a:r>
                      <a:r>
                        <a:rPr lang="en-US" b="1" baseline="0" dirty="0">
                          <a:solidFill>
                            <a:srgbClr val="FF0000"/>
                          </a:solidFill>
                        </a:rPr>
                        <a:t> position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515740"/>
                  </a:ext>
                </a:extLst>
              </a:tr>
            </a:tbl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1676400" y="4012589"/>
            <a:ext cx="102870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2017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45" b="38889"/>
          <a:stretch/>
        </p:blipFill>
        <p:spPr>
          <a:xfrm>
            <a:off x="5715000" y="2595670"/>
            <a:ext cx="1828800" cy="18965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78" b="43333"/>
          <a:stretch/>
        </p:blipFill>
        <p:spPr>
          <a:xfrm>
            <a:off x="7603236" y="2622429"/>
            <a:ext cx="2163596" cy="18697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21" b="33495"/>
          <a:stretch/>
        </p:blipFill>
        <p:spPr>
          <a:xfrm rot="16200000">
            <a:off x="9787831" y="2667634"/>
            <a:ext cx="1896533" cy="1752602"/>
          </a:xfrm>
          <a:prstGeom prst="rect">
            <a:avLst/>
          </a:prstGeom>
        </p:spPr>
      </p:pic>
      <p:sp>
        <p:nvSpPr>
          <p:cNvPr id="27" name="Oval 26"/>
          <p:cNvSpPr/>
          <p:nvPr/>
        </p:nvSpPr>
        <p:spPr>
          <a:xfrm>
            <a:off x="5791268" y="3589488"/>
            <a:ext cx="458338" cy="71259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val Callout 27"/>
          <p:cNvSpPr/>
          <p:nvPr/>
        </p:nvSpPr>
        <p:spPr>
          <a:xfrm>
            <a:off x="6898444" y="3581400"/>
            <a:ext cx="458338" cy="712590"/>
          </a:xfrm>
          <a:prstGeom prst="wedgeEllipseCallout">
            <a:avLst>
              <a:gd name="adj1" fmla="val -58074"/>
              <a:gd name="adj2" fmla="val -175881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8915400" y="3589488"/>
            <a:ext cx="669595" cy="730878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val Callout 29"/>
          <p:cNvSpPr/>
          <p:nvPr/>
        </p:nvSpPr>
        <p:spPr>
          <a:xfrm>
            <a:off x="7963469" y="3718854"/>
            <a:ext cx="458338" cy="601512"/>
          </a:xfrm>
          <a:prstGeom prst="wedgeEllipseCallout">
            <a:avLst>
              <a:gd name="adj1" fmla="val 82908"/>
              <a:gd name="adj2" fmla="val -229372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912065" y="2345430"/>
            <a:ext cx="1444717" cy="27699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2’o clock position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805480" y="2321046"/>
            <a:ext cx="1444717" cy="27699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4’o clock position</a:t>
            </a:r>
          </a:p>
        </p:txBody>
      </p:sp>
    </p:spTree>
    <p:extLst>
      <p:ext uri="{BB962C8B-B14F-4D97-AF65-F5344CB8AC3E}">
        <p14:creationId xmlns:p14="http://schemas.microsoft.com/office/powerpoint/2010/main" val="2170941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077"/>
          <a:stretch/>
        </p:blipFill>
        <p:spPr>
          <a:xfrm rot="5400000">
            <a:off x="9238857" y="1361639"/>
            <a:ext cx="1541861" cy="42083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BAC7016-0380-4D01-B093-EB2DB5DF82F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67583"/>
            <a:ext cx="762000" cy="1058183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7EBB30B-142B-49F6-B59F-979DE6BF306B}"/>
              </a:ext>
            </a:extLst>
          </p:cNvPr>
          <p:cNvGraphicFramePr>
            <a:graphicFrameLocks noGrp="1"/>
          </p:cNvGraphicFramePr>
          <p:nvPr/>
        </p:nvGraphicFramePr>
        <p:xfrm>
          <a:off x="0" y="960415"/>
          <a:ext cx="12191999" cy="59046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5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4423">
                  <a:extLst>
                    <a:ext uri="{9D8B030D-6E8A-4147-A177-3AD203B41FA5}">
                      <a16:colId xmlns:a16="http://schemas.microsoft.com/office/drawing/2014/main" val="4227988045"/>
                    </a:ext>
                  </a:extLst>
                </a:gridCol>
                <a:gridCol w="28225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5316">
                  <a:extLst>
                    <a:ext uri="{9D8B030D-6E8A-4147-A177-3AD203B41FA5}">
                      <a16:colId xmlns:a16="http://schemas.microsoft.com/office/drawing/2014/main" val="3015479297"/>
                    </a:ext>
                  </a:extLst>
                </a:gridCol>
                <a:gridCol w="1609864">
                  <a:extLst>
                    <a:ext uri="{9D8B030D-6E8A-4147-A177-3AD203B41FA5}">
                      <a16:colId xmlns:a16="http://schemas.microsoft.com/office/drawing/2014/main" val="1391310894"/>
                    </a:ext>
                  </a:extLst>
                </a:gridCol>
                <a:gridCol w="1687118">
                  <a:extLst>
                    <a:ext uri="{9D8B030D-6E8A-4147-A177-3AD203B41FA5}">
                      <a16:colId xmlns:a16="http://schemas.microsoft.com/office/drawing/2014/main" val="2048690437"/>
                    </a:ext>
                  </a:extLst>
                </a:gridCol>
                <a:gridCol w="1477433">
                  <a:extLst>
                    <a:ext uri="{9D8B030D-6E8A-4147-A177-3AD203B41FA5}">
                      <a16:colId xmlns:a16="http://schemas.microsoft.com/office/drawing/2014/main" val="3551572008"/>
                    </a:ext>
                  </a:extLst>
                </a:gridCol>
                <a:gridCol w="1191743">
                  <a:extLst>
                    <a:ext uri="{9D8B030D-6E8A-4147-A177-3AD203B41FA5}">
                      <a16:colId xmlns:a16="http://schemas.microsoft.com/office/drawing/2014/main" val="3470359945"/>
                    </a:ext>
                  </a:extLst>
                </a:gridCol>
              </a:tblGrid>
              <a:tr h="286565">
                <a:tc rowSpan="2" grid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Complaint / Problem details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4"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kern="1200" baseline="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Casing crack at drive head mounting face – 16TG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Issue status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RL5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541415"/>
                  </a:ext>
                </a:extLst>
              </a:tr>
              <a:tr h="286565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Issue grade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V1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7397094"/>
                  </a:ext>
                </a:extLst>
              </a:tr>
              <a:tr h="230618">
                <a:tc grid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Model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b="0" dirty="0">
                          <a:solidFill>
                            <a:schemeClr val="tx1"/>
                          </a:solidFill>
                        </a:rPr>
                        <a:t>4825</a:t>
                      </a:r>
                      <a:r>
                        <a:rPr lang="pt-BR" sz="1400" b="0" baseline="0" dirty="0">
                          <a:solidFill>
                            <a:schemeClr val="tx1"/>
                          </a:solidFill>
                        </a:rPr>
                        <a:t> DTLA 10x4 Tipper</a:t>
                      </a:r>
                      <a:endParaRPr lang="en-US" sz="1400" b="0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Failure Hrs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sz="15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149-3946 Hours (95% &gt; 500H)</a:t>
                      </a:r>
                      <a:endParaRPr lang="en-US" sz="1500" b="0" kern="1200" baseline="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91437" marR="91437" marT="45728" marB="45728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DOF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Till Sep’22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Mfg plant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+mj-lt"/>
                        </a:rPr>
                        <a:t>H2 &amp; PNR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No of cases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sz="15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Resp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Appln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 / PD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401">
                <a:tc rowSpan="2">
                  <a:txBody>
                    <a:bodyPr/>
                    <a:lstStyle/>
                    <a:p>
                      <a:pPr marL="0" lv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 b="1" u="non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Observation/ Root cause</a:t>
                      </a:r>
                    </a:p>
                  </a:txBody>
                  <a:tcPr marL="91437" marR="91437" marT="45728" marB="45728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rowSpan="2" gridSpan="4">
                  <a:txBody>
                    <a:bodyPr/>
                    <a:lstStyle/>
                    <a:p>
                      <a:pPr marL="0" indent="0">
                        <a:spcAft>
                          <a:spcPts val="156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b="1" i="0" u="none" dirty="0">
                          <a:solidFill>
                            <a:schemeClr val="tx1"/>
                          </a:solidFill>
                          <a:latin typeface="+mn-lt"/>
                        </a:rPr>
                        <a:t>Observation:</a:t>
                      </a:r>
                    </a:p>
                    <a:p>
                      <a:pPr marL="0" indent="0">
                        <a:spcAft>
                          <a:spcPts val="156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RA1 axle casing crack at ham radius 4 ‘O clock position reported in field</a:t>
                      </a:r>
                      <a:r>
                        <a:rPr lang="en-US" sz="1400" b="0" i="0" u="none" baseline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which are operated as per LR spec &amp; MOR not fitted. Field application study carried out for 5 vehicles at Surat &amp; following are major observations</a:t>
                      </a:r>
                    </a:p>
                    <a:p>
                      <a:pPr marL="285750" indent="-285750">
                        <a:spcAft>
                          <a:spcPts val="156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GVW found </a:t>
                      </a:r>
                      <a:r>
                        <a:rPr lang="en-US" sz="1400" b="0" i="0" u="none" dirty="0" err="1">
                          <a:solidFill>
                            <a:schemeClr val="tx1"/>
                          </a:solidFill>
                          <a:latin typeface="+mn-lt"/>
                        </a:rPr>
                        <a:t>upto</a:t>
                      </a: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 54T – as per LR spec (L2). As per Customer voice, max 54T being allowed in L&amp;T project</a:t>
                      </a:r>
                    </a:p>
                    <a:p>
                      <a:pPr marL="285750" indent="-285750">
                        <a:spcAft>
                          <a:spcPts val="156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RAW/ axle found </a:t>
                      </a:r>
                      <a:r>
                        <a:rPr lang="en-US" sz="1400" b="0" i="0" u="none" dirty="0" err="1">
                          <a:solidFill>
                            <a:schemeClr val="tx1"/>
                          </a:solidFill>
                          <a:latin typeface="+mn-lt"/>
                        </a:rPr>
                        <a:t>upto</a:t>
                      </a: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 15.8T in LA down condition with GVW 54T</a:t>
                      </a:r>
                    </a:p>
                    <a:p>
                      <a:pPr marL="285750" indent="-285750">
                        <a:spcAft>
                          <a:spcPts val="156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RAW/axle found </a:t>
                      </a:r>
                      <a:r>
                        <a:rPr lang="en-US" sz="1400" b="0" i="0" u="none" dirty="0" err="1">
                          <a:solidFill>
                            <a:schemeClr val="tx1"/>
                          </a:solidFill>
                          <a:latin typeface="+mn-lt"/>
                        </a:rPr>
                        <a:t>upto</a:t>
                      </a: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 18.5T in LA lifted condition with GVW 51.3T which can go </a:t>
                      </a:r>
                      <a:r>
                        <a:rPr lang="en-US" sz="1400" b="0" i="0" u="none" dirty="0" err="1">
                          <a:solidFill>
                            <a:schemeClr val="tx1"/>
                          </a:solidFill>
                          <a:latin typeface="+mn-lt"/>
                        </a:rPr>
                        <a:t>upto</a:t>
                      </a: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 19.5T RAW/ axle with GVW 54T for which 16TG axle is not recommended</a:t>
                      </a:r>
                    </a:p>
                    <a:p>
                      <a:pPr marL="285750" indent="-285750">
                        <a:spcAft>
                          <a:spcPts val="156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2 out of 5 vehicles reported for failure found operating in LA lifted condition with load</a:t>
                      </a:r>
                    </a:p>
                    <a:p>
                      <a:pPr marL="285750" indent="-285750">
                        <a:spcAft>
                          <a:spcPts val="156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All 5 vehicles have reported for Bogie U bolt failure and LA malfunction</a:t>
                      </a:r>
                    </a:p>
                    <a:p>
                      <a:pPr marL="285750" indent="-285750">
                        <a:spcAft>
                          <a:spcPts val="156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IN" sz="1400" b="0" i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Failed Axle</a:t>
                      </a:r>
                      <a:r>
                        <a:rPr lang="en-IN" sz="1400" b="0" i="0" u="non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casing</a:t>
                      </a:r>
                      <a:r>
                        <a:rPr lang="en-IN" sz="1400" b="0" i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material conforms to Meritor spec</a:t>
                      </a:r>
                      <a:endParaRPr lang="en-US" sz="1400" b="0" i="0" u="none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285750" indent="-285750">
                        <a:spcAft>
                          <a:spcPts val="156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Competition (TATA 4825) found with axle equivalent to 18TG</a:t>
                      </a:r>
                      <a:r>
                        <a:rPr lang="en-IN" sz="1400" b="0" i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en-US" sz="1400" b="0" i="0" u="none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0" indent="0">
                        <a:spcAft>
                          <a:spcPts val="156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Root cause:</a:t>
                      </a:r>
                    </a:p>
                    <a:p>
                      <a:pPr lvl="0"/>
                      <a:r>
                        <a:rPr lang="en-IN" sz="1400" b="0" i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RAW/Axle found Upto 19.5T with GVW 54T (with LA lifted condition). Hence, PD proposed 18TG axle</a:t>
                      </a:r>
                      <a:endParaRPr lang="en-US" sz="1400" b="0" i="0" u="none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Photos / Illustration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marL="115888" marR="0" lvl="0" indent="-1158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200" b="1" kern="1200" baseline="0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Illustration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883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latin typeface="+mn-lt"/>
                        </a:rPr>
                        <a:t>v</a:t>
                      </a: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717420"/>
                  </a:ext>
                </a:extLst>
              </a:tr>
              <a:tr h="10480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u="non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Action</a:t>
                      </a:r>
                    </a:p>
                  </a:txBody>
                  <a:tcPr marL="91437" marR="91437" marT="45728" marB="45728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6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sz="1400" b="1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Permanent actions :</a:t>
                      </a:r>
                      <a:endParaRPr lang="en-IN" sz="14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PD proposed 18TG ultimate as 4825 DTLA 10X4 Tipper (BGS models)</a:t>
                      </a:r>
                      <a:r>
                        <a:rPr lang="en-US" sz="140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-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 huge investment is involved, the interim 18TG MULE casing will be continued as permanent action</a:t>
                      </a:r>
                      <a:endParaRPr lang="en-US" sz="1400" b="0" i="0" u="none" strike="noStrike" kern="1200" baseline="0" noProof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strike="noStrike" kern="1200" baseline="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18TG MULE casing as per ER-DIN-0089057 </a:t>
                      </a:r>
                      <a:r>
                        <a:rPr lang="en-US" sz="1400" b="0" i="0" u="none" strike="noStrike" kern="1200" baseline="0" noProof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dt.</a:t>
                      </a:r>
                      <a:r>
                        <a:rPr lang="en-US" sz="1400" b="0" i="0" u="none" strike="noStrike" kern="1200" baseline="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06-Jul-22 implemented. C: Sep’22</a:t>
                      </a:r>
                      <a:endParaRPr lang="en-US" sz="1400" b="0" i="0" u="none" strike="noStrike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endParaRPr lang="en-US" sz="1600" b="1" u="sng" kern="1200" baseline="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111125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u="none" kern="1200" baseline="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" name="Title 76"/>
          <p:cNvSpPr txBox="1">
            <a:spLocks/>
          </p:cNvSpPr>
          <p:nvPr/>
        </p:nvSpPr>
        <p:spPr bwMode="auto">
          <a:xfrm>
            <a:off x="670560" y="11248"/>
            <a:ext cx="9925618" cy="927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0755" tIns="60361" rIns="120755" bIns="60361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i="0">
                <a:solidFill>
                  <a:schemeClr val="bg1"/>
                </a:solidFill>
                <a:latin typeface="Calibri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9pPr>
          </a:lstStyle>
          <a:p>
            <a:pPr lvl="0"/>
            <a:r>
              <a:rPr lang="en-US" b="1" dirty="0">
                <a:solidFill>
                  <a:prstClr val="black"/>
                </a:solidFill>
              </a:rPr>
              <a:t>Casing crack in 10X4 DTLA Tipper - Meritor</a:t>
            </a:r>
          </a:p>
        </p:txBody>
      </p:sp>
      <p:pic>
        <p:nvPicPr>
          <p:cNvPr id="20" name="Picture 7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23223" y="4513102"/>
            <a:ext cx="2490721" cy="1868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5EBB4008-2AA4-4DED-9192-E27BAFAF52A9}"/>
              </a:ext>
            </a:extLst>
          </p:cNvPr>
          <p:cNvSpPr/>
          <p:nvPr/>
        </p:nvSpPr>
        <p:spPr>
          <a:xfrm rot="18740352">
            <a:off x="10234421" y="4815526"/>
            <a:ext cx="723514" cy="127969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5A8395-DF51-464C-9427-5E46AD64404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email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921769" y="4340824"/>
            <a:ext cx="1849961" cy="225106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AF5F037-A65E-4162-BA94-E8F68765225F}"/>
              </a:ext>
            </a:extLst>
          </p:cNvPr>
          <p:cNvSpPr/>
          <p:nvPr/>
        </p:nvSpPr>
        <p:spPr>
          <a:xfrm>
            <a:off x="10152454" y="3666667"/>
            <a:ext cx="443724" cy="3625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7614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200" y="1219200"/>
          <a:ext cx="11049000" cy="5638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592">
                  <a:extLst>
                    <a:ext uri="{9D8B030D-6E8A-4147-A177-3AD203B41FA5}">
                      <a16:colId xmlns:a16="http://schemas.microsoft.com/office/drawing/2014/main" val="1938576187"/>
                    </a:ext>
                  </a:extLst>
                </a:gridCol>
                <a:gridCol w="1338580">
                  <a:extLst>
                    <a:ext uri="{9D8B030D-6E8A-4147-A177-3AD203B41FA5}">
                      <a16:colId xmlns:a16="http://schemas.microsoft.com/office/drawing/2014/main" val="2939179947"/>
                    </a:ext>
                  </a:extLst>
                </a:gridCol>
                <a:gridCol w="2709228">
                  <a:extLst>
                    <a:ext uri="{9D8B030D-6E8A-4147-A177-3AD203B41FA5}">
                      <a16:colId xmlns:a16="http://schemas.microsoft.com/office/drawing/2014/main" val="2776967637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3414967540"/>
                    </a:ext>
                  </a:extLst>
                </a:gridCol>
              </a:tblGrid>
              <a:tr h="6557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S.No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Axle 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Availability of</a:t>
                      </a:r>
                      <a:r>
                        <a:rPr lang="en-US" baseline="0" dirty="0"/>
                        <a:t> Ribs at Crown </a:t>
                      </a:r>
                      <a:r>
                        <a:rPr lang="en-US" baseline="0" dirty="0" err="1"/>
                        <a:t>brg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mtg</a:t>
                      </a:r>
                      <a:r>
                        <a:rPr lang="en-US" baseline="0" dirty="0"/>
                        <a:t> lugs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Photographic</a:t>
                      </a:r>
                      <a:r>
                        <a:rPr lang="en-US" baseline="0" dirty="0"/>
                        <a:t> evidence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3986707"/>
                  </a:ext>
                </a:extLst>
              </a:tr>
              <a:tr h="22638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DANA</a:t>
                      </a:r>
                      <a:r>
                        <a:rPr lang="en-US" baseline="0" dirty="0"/>
                        <a:t> 92S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Ribs available in all 4</a:t>
                      </a:r>
                      <a:r>
                        <a:rPr lang="en-US" b="1" baseline="0" dirty="0">
                          <a:solidFill>
                            <a:srgbClr val="00B0F0"/>
                          </a:solidFill>
                        </a:rPr>
                        <a:t> locations</a:t>
                      </a:r>
                      <a:endParaRPr lang="en-US" b="1" dirty="0">
                        <a:solidFill>
                          <a:srgbClr val="00B0F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4387937"/>
                  </a:ext>
                </a:extLst>
              </a:tr>
              <a:tr h="21857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DANA</a:t>
                      </a:r>
                      <a:r>
                        <a:rPr lang="en-US" baseline="0" dirty="0"/>
                        <a:t> 60</a:t>
                      </a:r>
                      <a:r>
                        <a:rPr lang="en-US" dirty="0"/>
                        <a:t>SHO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Ribs available in all 4</a:t>
                      </a:r>
                      <a:r>
                        <a:rPr lang="en-US" b="1" baseline="0" dirty="0">
                          <a:solidFill>
                            <a:srgbClr val="00B0F0"/>
                          </a:solidFill>
                        </a:rPr>
                        <a:t> locations</a:t>
                      </a:r>
                      <a:endParaRPr lang="en-US" b="1" dirty="0">
                        <a:solidFill>
                          <a:srgbClr val="00B0F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50335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25" r="1875"/>
          <a:stretch/>
        </p:blipFill>
        <p:spPr>
          <a:xfrm>
            <a:off x="5689448" y="1965391"/>
            <a:ext cx="3245615" cy="19473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5" t="6558" r="25000" b="13215"/>
          <a:stretch/>
        </p:blipFill>
        <p:spPr>
          <a:xfrm>
            <a:off x="5662228" y="4189275"/>
            <a:ext cx="3272835" cy="20327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Carrier Types - DANA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6781800" y="1994887"/>
            <a:ext cx="739695" cy="594624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9331854" y="2784487"/>
            <a:ext cx="564464" cy="86115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/>
        </p:nvSpPr>
        <p:spPr>
          <a:xfrm rot="15994173">
            <a:off x="6731164" y="3091977"/>
            <a:ext cx="564464" cy="86115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76400" y="3390442"/>
            <a:ext cx="102870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2021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76400" y="5529674"/>
            <a:ext cx="102870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2021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t="12500" r="28125" b="16667"/>
          <a:stretch/>
        </p:blipFill>
        <p:spPr>
          <a:xfrm>
            <a:off x="8962490" y="1952373"/>
            <a:ext cx="2882922" cy="1960387"/>
          </a:xfrm>
          <a:prstGeom prst="rect">
            <a:avLst/>
          </a:prstGeom>
        </p:spPr>
      </p:pic>
      <p:sp>
        <p:nvSpPr>
          <p:cNvPr id="27" name="Oval 26"/>
          <p:cNvSpPr/>
          <p:nvPr/>
        </p:nvSpPr>
        <p:spPr>
          <a:xfrm>
            <a:off x="10185983" y="1994887"/>
            <a:ext cx="786818" cy="594624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0232154" y="3322684"/>
            <a:ext cx="786818" cy="594624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1" t="9722" r="34260" b="15278"/>
          <a:stretch/>
        </p:blipFill>
        <p:spPr>
          <a:xfrm>
            <a:off x="8999712" y="4189275"/>
            <a:ext cx="2845700" cy="1970100"/>
          </a:xfrm>
          <a:prstGeom prst="rect">
            <a:avLst/>
          </a:prstGeom>
        </p:spPr>
      </p:pic>
      <p:sp>
        <p:nvSpPr>
          <p:cNvPr id="29" name="Oval 28"/>
          <p:cNvSpPr/>
          <p:nvPr/>
        </p:nvSpPr>
        <p:spPr>
          <a:xfrm>
            <a:off x="6720393" y="4189275"/>
            <a:ext cx="739695" cy="558758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val 29"/>
          <p:cNvSpPr/>
          <p:nvPr/>
        </p:nvSpPr>
        <p:spPr>
          <a:xfrm rot="15994173">
            <a:off x="6747169" y="5500988"/>
            <a:ext cx="530417" cy="86115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10029153" y="4217283"/>
            <a:ext cx="786818" cy="558758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10087517" y="5636884"/>
            <a:ext cx="765031" cy="558758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3136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200" y="1219200"/>
          <a:ext cx="11049000" cy="34525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592">
                  <a:extLst>
                    <a:ext uri="{9D8B030D-6E8A-4147-A177-3AD203B41FA5}">
                      <a16:colId xmlns:a16="http://schemas.microsoft.com/office/drawing/2014/main" val="1938576187"/>
                    </a:ext>
                  </a:extLst>
                </a:gridCol>
                <a:gridCol w="1338580">
                  <a:extLst>
                    <a:ext uri="{9D8B030D-6E8A-4147-A177-3AD203B41FA5}">
                      <a16:colId xmlns:a16="http://schemas.microsoft.com/office/drawing/2014/main" val="2939179947"/>
                    </a:ext>
                  </a:extLst>
                </a:gridCol>
                <a:gridCol w="2709228">
                  <a:extLst>
                    <a:ext uri="{9D8B030D-6E8A-4147-A177-3AD203B41FA5}">
                      <a16:colId xmlns:a16="http://schemas.microsoft.com/office/drawing/2014/main" val="2776967637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3414967540"/>
                    </a:ext>
                  </a:extLst>
                </a:gridCol>
              </a:tblGrid>
              <a:tr h="6557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S.No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Axle 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Availability of</a:t>
                      </a:r>
                      <a:r>
                        <a:rPr lang="en-US" baseline="0" dirty="0"/>
                        <a:t> Ribs at Crown </a:t>
                      </a:r>
                      <a:r>
                        <a:rPr lang="en-US" baseline="0" dirty="0" err="1"/>
                        <a:t>brg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mtg</a:t>
                      </a:r>
                      <a:r>
                        <a:rPr lang="en-US" baseline="0" dirty="0"/>
                        <a:t> lugs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Photographic</a:t>
                      </a:r>
                      <a:r>
                        <a:rPr lang="en-US" baseline="0" dirty="0"/>
                        <a:t> evidence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3986707"/>
                  </a:ext>
                </a:extLst>
              </a:tr>
              <a:tr h="22638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DANA</a:t>
                      </a:r>
                      <a:r>
                        <a:rPr lang="en-US" baseline="0" dirty="0"/>
                        <a:t> HDS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Ribs available in all 4</a:t>
                      </a:r>
                      <a:r>
                        <a:rPr lang="en-US" b="1" baseline="0" dirty="0">
                          <a:solidFill>
                            <a:srgbClr val="00B0F0"/>
                          </a:solidFill>
                        </a:rPr>
                        <a:t> locations</a:t>
                      </a:r>
                      <a:endParaRPr lang="en-US" b="1" dirty="0">
                        <a:solidFill>
                          <a:srgbClr val="00B0F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4387937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Carrier Types - DANA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9331854" y="2784487"/>
            <a:ext cx="564464" cy="86115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76400" y="3390442"/>
            <a:ext cx="102870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2021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580" y="1926446"/>
            <a:ext cx="2097532" cy="2107851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6324600" y="2244131"/>
            <a:ext cx="456541" cy="431668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/>
        </p:nvSpPr>
        <p:spPr>
          <a:xfrm rot="15994173">
            <a:off x="7138211" y="2223078"/>
            <a:ext cx="429039" cy="464153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4249" y="1926446"/>
            <a:ext cx="2590809" cy="2107851"/>
          </a:xfrm>
          <a:prstGeom prst="rect">
            <a:avLst/>
          </a:prstGeom>
        </p:spPr>
      </p:pic>
      <p:sp>
        <p:nvSpPr>
          <p:cNvPr id="27" name="Oval 26"/>
          <p:cNvSpPr/>
          <p:nvPr/>
        </p:nvSpPr>
        <p:spPr>
          <a:xfrm>
            <a:off x="8408926" y="3619996"/>
            <a:ext cx="587092" cy="414301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9874982" y="3511797"/>
            <a:ext cx="587092" cy="414301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88437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Content Placeholder 26"/>
          <p:cNvPicPr>
            <a:picLocks noGrp="1" noChangeAspect="1"/>
          </p:cNvPicPr>
          <p:nvPr>
            <p:ph sz="half" idx="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24" b="25916"/>
          <a:stretch/>
        </p:blipFill>
        <p:spPr>
          <a:xfrm>
            <a:off x="182879" y="1083519"/>
            <a:ext cx="4245521" cy="524175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MT149.7 DIFFERENTIAL CARRIER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6" r="29374"/>
          <a:stretch/>
        </p:blipFill>
        <p:spPr>
          <a:xfrm>
            <a:off x="8643722" y="1041455"/>
            <a:ext cx="3472078" cy="27172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5" r="19375"/>
          <a:stretch/>
        </p:blipFill>
        <p:spPr>
          <a:xfrm>
            <a:off x="8643722" y="3874838"/>
            <a:ext cx="3472078" cy="2358393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8643722" y="2081784"/>
            <a:ext cx="881278" cy="160020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10972800" y="2050470"/>
            <a:ext cx="881278" cy="160020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1125200" y="4520184"/>
            <a:ext cx="881278" cy="160020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8650224" y="4636186"/>
            <a:ext cx="881278" cy="16002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4578628" y="3979485"/>
            <a:ext cx="3955772" cy="225374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Make		: Meritor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Axle model 	: MT 149.7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Major segments	: 6x4 &amp; 8x4 Tipper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Observation	: RIB not available on one side (@ 4’o clock position) of the carrier adjuster ring area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706687" y="1962476"/>
            <a:ext cx="1319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12’O Clock</a:t>
            </a:r>
          </a:p>
        </p:txBody>
      </p:sp>
      <p:sp>
        <p:nvSpPr>
          <p:cNvPr id="21" name="Left Arrow 20"/>
          <p:cNvSpPr/>
          <p:nvPr/>
        </p:nvSpPr>
        <p:spPr>
          <a:xfrm rot="5400000">
            <a:off x="2184662" y="2492170"/>
            <a:ext cx="363278" cy="179126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r="28751" b="3267"/>
          <a:stretch/>
        </p:blipFill>
        <p:spPr>
          <a:xfrm>
            <a:off x="4584810" y="1066590"/>
            <a:ext cx="3949590" cy="2595097"/>
          </a:xfrm>
          <a:prstGeom prst="rect">
            <a:avLst/>
          </a:prstGeom>
        </p:spPr>
      </p:pic>
      <p:sp>
        <p:nvSpPr>
          <p:cNvPr id="15" name="Down Arrow 14"/>
          <p:cNvSpPr/>
          <p:nvPr/>
        </p:nvSpPr>
        <p:spPr>
          <a:xfrm rot="16200000">
            <a:off x="8482222" y="1303898"/>
            <a:ext cx="101720" cy="1221841"/>
          </a:xfrm>
          <a:prstGeom prst="downArrow">
            <a:avLst>
              <a:gd name="adj1" fmla="val 50000"/>
              <a:gd name="adj2" fmla="val 71577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Down Arrow 15"/>
          <p:cNvSpPr/>
          <p:nvPr/>
        </p:nvSpPr>
        <p:spPr>
          <a:xfrm rot="18031086">
            <a:off x="7074737" y="1277473"/>
            <a:ext cx="143174" cy="4022719"/>
          </a:xfrm>
          <a:prstGeom prst="downArrow">
            <a:avLst>
              <a:gd name="adj1" fmla="val 50000"/>
              <a:gd name="adj2" fmla="val 71577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Left Arrow 23"/>
          <p:cNvSpPr/>
          <p:nvPr/>
        </p:nvSpPr>
        <p:spPr>
          <a:xfrm>
            <a:off x="485648" y="3109706"/>
            <a:ext cx="363278" cy="179126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480" y="2709596"/>
            <a:ext cx="1319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3’O Clock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717014" y="4555912"/>
            <a:ext cx="1319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6’O Clock</a:t>
            </a:r>
          </a:p>
        </p:txBody>
      </p:sp>
      <p:sp>
        <p:nvSpPr>
          <p:cNvPr id="29" name="Left Arrow 28"/>
          <p:cNvSpPr/>
          <p:nvPr/>
        </p:nvSpPr>
        <p:spPr>
          <a:xfrm rot="16200000">
            <a:off x="2124000" y="4282330"/>
            <a:ext cx="363278" cy="179126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150273" y="2751926"/>
            <a:ext cx="1319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9’O Clock</a:t>
            </a:r>
          </a:p>
        </p:txBody>
      </p:sp>
      <p:sp>
        <p:nvSpPr>
          <p:cNvPr id="31" name="Left Arrow 30"/>
          <p:cNvSpPr/>
          <p:nvPr/>
        </p:nvSpPr>
        <p:spPr>
          <a:xfrm rot="10800000">
            <a:off x="3793572" y="3202016"/>
            <a:ext cx="363278" cy="179126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Oval Callout 31"/>
          <p:cNvSpPr/>
          <p:nvPr/>
        </p:nvSpPr>
        <p:spPr>
          <a:xfrm>
            <a:off x="324854" y="4653152"/>
            <a:ext cx="1024853" cy="420407"/>
          </a:xfrm>
          <a:prstGeom prst="wedgeEllipseCallout">
            <a:avLst>
              <a:gd name="adj1" fmla="val -6187"/>
              <a:gd name="adj2" fmla="val -228383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Failure location</a:t>
            </a:r>
          </a:p>
        </p:txBody>
      </p:sp>
    </p:spTree>
    <p:extLst>
      <p:ext uri="{BB962C8B-B14F-4D97-AF65-F5344CB8AC3E}">
        <p14:creationId xmlns:p14="http://schemas.microsoft.com/office/powerpoint/2010/main" val="20637727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096515"/>
            <a:ext cx="2238051" cy="497344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IN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9554F1-0F33-40F7-B452-9279BA556A9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7" r="11750" b="36053"/>
          <a:stretch/>
        </p:blipFill>
        <p:spPr>
          <a:xfrm>
            <a:off x="6982672" y="1127758"/>
            <a:ext cx="3304328" cy="50097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25" r="38750"/>
          <a:stretch/>
        </p:blipFill>
        <p:spPr>
          <a:xfrm>
            <a:off x="572036" y="1096516"/>
            <a:ext cx="3430699" cy="50410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Down Arrow 8"/>
          <p:cNvSpPr/>
          <p:nvPr/>
        </p:nvSpPr>
        <p:spPr>
          <a:xfrm rot="14689888" flipH="1">
            <a:off x="4128557" y="3217513"/>
            <a:ext cx="93918" cy="2179109"/>
          </a:xfrm>
          <a:prstGeom prst="downArrow">
            <a:avLst>
              <a:gd name="adj1" fmla="val 50000"/>
              <a:gd name="adj2" fmla="val 71577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686800" cy="492759"/>
          </a:xfrm>
        </p:spPr>
        <p:txBody>
          <a:bodyPr>
            <a:normAutofit fontScale="90000"/>
          </a:bodyPr>
          <a:lstStyle/>
          <a:p>
            <a:r>
              <a:rPr lang="en-US" dirty="0"/>
              <a:t>Differential carrier crack at 4’o clock position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8458200" y="5773628"/>
            <a:ext cx="1898372" cy="36391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Oil leak observed</a:t>
            </a:r>
          </a:p>
        </p:txBody>
      </p:sp>
    </p:spTree>
    <p:extLst>
      <p:ext uri="{BB962C8B-B14F-4D97-AF65-F5344CB8AC3E}">
        <p14:creationId xmlns:p14="http://schemas.microsoft.com/office/powerpoint/2010/main" val="2901725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BAC7016-0380-4D01-B093-EB2DB5DF82F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67583"/>
            <a:ext cx="762000" cy="1058183"/>
          </a:xfrm>
          <a:prstGeom prst="rect">
            <a:avLst/>
          </a:prstGeom>
        </p:spPr>
      </p:pic>
      <p:sp>
        <p:nvSpPr>
          <p:cNvPr id="8" name="Title 76"/>
          <p:cNvSpPr txBox="1">
            <a:spLocks/>
          </p:cNvSpPr>
          <p:nvPr/>
        </p:nvSpPr>
        <p:spPr bwMode="auto">
          <a:xfrm>
            <a:off x="670560" y="11248"/>
            <a:ext cx="9925618" cy="927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0755" tIns="60361" rIns="120755" bIns="60361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i="0">
                <a:solidFill>
                  <a:schemeClr val="bg1"/>
                </a:solidFill>
                <a:latin typeface="Calibri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9pPr>
          </a:lstStyle>
          <a:p>
            <a:pPr lvl="0"/>
            <a:r>
              <a:rPr lang="en-US" b="1" dirty="0">
                <a:solidFill>
                  <a:prstClr val="black"/>
                </a:solidFill>
              </a:rPr>
              <a:t>Casing crack in 10X4 DTLA Tipper – Meritor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>Permanent action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08593" y="1074120"/>
            <a:ext cx="5485139" cy="40435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1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Before (16TG)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501028" y="1074832"/>
            <a:ext cx="5485139" cy="40364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1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After (18TG)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0174" y="1590129"/>
            <a:ext cx="2562364" cy="17648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2892" y="1630660"/>
            <a:ext cx="2653066" cy="1764806"/>
          </a:xfrm>
          <a:prstGeom prst="rect">
            <a:avLst/>
          </a:prstGeom>
        </p:spPr>
      </p:pic>
      <p:pic>
        <p:nvPicPr>
          <p:cNvPr id="15" name="Picture 14"/>
          <p:cNvPicPr/>
          <p:nvPr/>
        </p:nvPicPr>
        <p:blipFill>
          <a:blip r:embed="rId6"/>
          <a:stretch>
            <a:fillRect/>
          </a:stretch>
        </p:blipFill>
        <p:spPr>
          <a:xfrm>
            <a:off x="2243417" y="3354937"/>
            <a:ext cx="2736545" cy="1259265"/>
          </a:xfrm>
          <a:prstGeom prst="rect">
            <a:avLst/>
          </a:prstGeom>
        </p:spPr>
      </p:pic>
      <p:pic>
        <p:nvPicPr>
          <p:cNvPr id="16" name="Picture 15"/>
          <p:cNvPicPr/>
          <p:nvPr/>
        </p:nvPicPr>
        <p:blipFill>
          <a:blip r:embed="rId7"/>
          <a:stretch>
            <a:fillRect/>
          </a:stretch>
        </p:blipFill>
        <p:spPr>
          <a:xfrm>
            <a:off x="9146472" y="3395466"/>
            <a:ext cx="2403102" cy="1218736"/>
          </a:xfrm>
          <a:prstGeom prst="rect">
            <a:avLst/>
          </a:prstGeom>
        </p:spPr>
      </p:pic>
      <p:pic>
        <p:nvPicPr>
          <p:cNvPr id="18" name="Picture 17"/>
          <p:cNvPicPr/>
          <p:nvPr/>
        </p:nvPicPr>
        <p:blipFill>
          <a:blip r:embed="rId8"/>
          <a:stretch>
            <a:fillRect/>
          </a:stretch>
        </p:blipFill>
        <p:spPr>
          <a:xfrm>
            <a:off x="2606565" y="4940877"/>
            <a:ext cx="1993570" cy="1433808"/>
          </a:xfrm>
          <a:prstGeom prst="rect">
            <a:avLst/>
          </a:prstGeom>
        </p:spPr>
      </p:pic>
      <p:pic>
        <p:nvPicPr>
          <p:cNvPr id="19" name="Picture 18"/>
          <p:cNvPicPr/>
          <p:nvPr/>
        </p:nvPicPr>
        <p:blipFill>
          <a:blip r:embed="rId9"/>
          <a:stretch>
            <a:fillRect/>
          </a:stretch>
        </p:blipFill>
        <p:spPr>
          <a:xfrm>
            <a:off x="9329534" y="4997348"/>
            <a:ext cx="2220039" cy="137733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2545" y="2168481"/>
            <a:ext cx="2130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Box Section(In mm)</a:t>
            </a:r>
          </a:p>
          <a:p>
            <a:pPr algn="ctr"/>
            <a:r>
              <a:rPr lang="en-US" b="1" dirty="0"/>
              <a:t>154x140x14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2545" y="3580021"/>
            <a:ext cx="2111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Spring seat (In mm) 143x77 &amp; R 20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22317" y="5484492"/>
            <a:ext cx="2484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Bottom bracket (In mm)</a:t>
            </a:r>
          </a:p>
          <a:p>
            <a:pPr algn="ctr"/>
            <a:r>
              <a:rPr lang="en-US" b="1" dirty="0"/>
              <a:t>141x77 &amp; R 22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676596" y="2140345"/>
            <a:ext cx="2130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Box Section(In mm)</a:t>
            </a:r>
          </a:p>
          <a:p>
            <a:pPr algn="ctr"/>
            <a:r>
              <a:rPr lang="en-US" b="1" dirty="0"/>
              <a:t>158x145x16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76596" y="3551885"/>
            <a:ext cx="2111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Spring seat (In mm) 148.3x79 &amp; R 22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58854" y="5456356"/>
            <a:ext cx="2671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Bottom bracket (In mm)</a:t>
            </a:r>
          </a:p>
          <a:p>
            <a:pPr algn="ctr"/>
            <a:r>
              <a:rPr lang="en-US" b="1" dirty="0"/>
              <a:t>146.3x79 &amp; R 24</a:t>
            </a:r>
          </a:p>
        </p:txBody>
      </p:sp>
    </p:spTree>
    <p:extLst>
      <p:ext uri="{BB962C8B-B14F-4D97-AF65-F5344CB8AC3E}">
        <p14:creationId xmlns:p14="http://schemas.microsoft.com/office/powerpoint/2010/main" val="318570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043" b="25163"/>
          <a:stretch/>
        </p:blipFill>
        <p:spPr>
          <a:xfrm rot="16200000">
            <a:off x="6907336" y="1387644"/>
            <a:ext cx="4324297" cy="4717916"/>
          </a:xfrm>
          <a:prstGeom prst="rect">
            <a:avLst/>
          </a:prstGeom>
        </p:spPr>
      </p:pic>
      <p:sp>
        <p:nvSpPr>
          <p:cNvPr id="7" name="Title 76"/>
          <p:cNvSpPr txBox="1">
            <a:spLocks/>
          </p:cNvSpPr>
          <p:nvPr/>
        </p:nvSpPr>
        <p:spPr bwMode="auto">
          <a:xfrm>
            <a:off x="568961" y="0"/>
            <a:ext cx="8534400" cy="927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0755" tIns="60361" rIns="120755" bIns="60361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i="0">
                <a:solidFill>
                  <a:schemeClr val="bg1"/>
                </a:solidFill>
                <a:latin typeface="Calibri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9pPr>
          </a:lstStyle>
          <a:p>
            <a:pPr marL="0" marR="0" lvl="0" indent="0" algn="l" defTabSz="120755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>Drive head mounting holes position in Axle casing</a:t>
            </a:r>
          </a:p>
          <a:p>
            <a:pPr marL="0" marR="0" lvl="0" indent="0" algn="l" defTabSz="120755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>18TG (15 Bolts) Vs 16TG (14 Bolts)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48" b="25356"/>
          <a:stretch/>
        </p:blipFill>
        <p:spPr>
          <a:xfrm rot="16200000">
            <a:off x="1018669" y="1203787"/>
            <a:ext cx="4325017" cy="5086352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2210302" y="3746602"/>
            <a:ext cx="1638368" cy="702568"/>
          </a:xfrm>
          <a:prstGeom prst="round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18 TG RA1 Axle casing</a:t>
            </a:r>
          </a:p>
        </p:txBody>
      </p:sp>
      <p:sp>
        <p:nvSpPr>
          <p:cNvPr id="8" name="Oval Callout 7"/>
          <p:cNvSpPr/>
          <p:nvPr/>
        </p:nvSpPr>
        <p:spPr>
          <a:xfrm>
            <a:off x="3202344" y="1355264"/>
            <a:ext cx="667492" cy="447236"/>
          </a:xfrm>
          <a:prstGeom prst="wedgeEllipseCallout">
            <a:avLst>
              <a:gd name="adj1" fmla="val -20495"/>
              <a:gd name="adj2" fmla="val 88596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17.1</a:t>
            </a:r>
          </a:p>
        </p:txBody>
      </p:sp>
      <p:sp>
        <p:nvSpPr>
          <p:cNvPr id="27" name="Oval Callout 26"/>
          <p:cNvSpPr/>
          <p:nvPr/>
        </p:nvSpPr>
        <p:spPr>
          <a:xfrm>
            <a:off x="3968651" y="1562979"/>
            <a:ext cx="667492" cy="447236"/>
          </a:xfrm>
          <a:prstGeom prst="wedgeEllipseCallout">
            <a:avLst>
              <a:gd name="adj1" fmla="val -50001"/>
              <a:gd name="adj2" fmla="val 76014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10.1</a:t>
            </a:r>
          </a:p>
        </p:txBody>
      </p:sp>
      <p:sp>
        <p:nvSpPr>
          <p:cNvPr id="31" name="Oval Callout 30"/>
          <p:cNvSpPr/>
          <p:nvPr/>
        </p:nvSpPr>
        <p:spPr>
          <a:xfrm>
            <a:off x="4733280" y="2057265"/>
            <a:ext cx="667492" cy="447236"/>
          </a:xfrm>
          <a:prstGeom prst="wedgeEllipseCallout">
            <a:avLst>
              <a:gd name="adj1" fmla="val -60539"/>
              <a:gd name="adj2" fmla="val 76014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21.9</a:t>
            </a:r>
          </a:p>
        </p:txBody>
      </p:sp>
      <p:sp>
        <p:nvSpPr>
          <p:cNvPr id="34" name="Oval Callout 33"/>
          <p:cNvSpPr/>
          <p:nvPr/>
        </p:nvSpPr>
        <p:spPr>
          <a:xfrm>
            <a:off x="5035645" y="2755329"/>
            <a:ext cx="667492" cy="447236"/>
          </a:xfrm>
          <a:prstGeom prst="wedgeEllipseCallout">
            <a:avLst>
              <a:gd name="adj1" fmla="val -58431"/>
              <a:gd name="adj2" fmla="val 63432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11.6</a:t>
            </a:r>
          </a:p>
        </p:txBody>
      </p:sp>
      <p:sp>
        <p:nvSpPr>
          <p:cNvPr id="37" name="Oval Callout 36"/>
          <p:cNvSpPr/>
          <p:nvPr/>
        </p:nvSpPr>
        <p:spPr>
          <a:xfrm>
            <a:off x="5109818" y="4034644"/>
            <a:ext cx="667492" cy="447236"/>
          </a:xfrm>
          <a:prstGeom prst="wedgeEllipseCallout">
            <a:avLst>
              <a:gd name="adj1" fmla="val -68968"/>
              <a:gd name="adj2" fmla="val -30932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10.0</a:t>
            </a:r>
          </a:p>
        </p:txBody>
      </p:sp>
      <p:sp>
        <p:nvSpPr>
          <p:cNvPr id="42" name="Oval Callout 41"/>
          <p:cNvSpPr/>
          <p:nvPr/>
        </p:nvSpPr>
        <p:spPr>
          <a:xfrm>
            <a:off x="4817979" y="4779048"/>
            <a:ext cx="667492" cy="447236"/>
          </a:xfrm>
          <a:prstGeom prst="wedgeEllipseCallout">
            <a:avLst>
              <a:gd name="adj1" fmla="val -68968"/>
              <a:gd name="adj2" fmla="val -30932"/>
            </a:avLst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5.7</a:t>
            </a:r>
          </a:p>
        </p:txBody>
      </p:sp>
      <p:sp>
        <p:nvSpPr>
          <p:cNvPr id="43" name="Oval Callout 42"/>
          <p:cNvSpPr/>
          <p:nvPr/>
        </p:nvSpPr>
        <p:spPr>
          <a:xfrm>
            <a:off x="4186601" y="5304683"/>
            <a:ext cx="667492" cy="447236"/>
          </a:xfrm>
          <a:prstGeom prst="wedgeEllipseCallout">
            <a:avLst>
              <a:gd name="adj1" fmla="val -68968"/>
              <a:gd name="adj2" fmla="val -30932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9.6</a:t>
            </a:r>
          </a:p>
        </p:txBody>
      </p:sp>
      <p:sp>
        <p:nvSpPr>
          <p:cNvPr id="44" name="Oval Callout 43"/>
          <p:cNvSpPr/>
          <p:nvPr/>
        </p:nvSpPr>
        <p:spPr>
          <a:xfrm>
            <a:off x="2733785" y="5773778"/>
            <a:ext cx="667492" cy="447236"/>
          </a:xfrm>
          <a:prstGeom prst="wedgeEllipseCallout">
            <a:avLst>
              <a:gd name="adj1" fmla="val 11758"/>
              <a:gd name="adj2" fmla="val -71498"/>
            </a:avLst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16.9</a:t>
            </a:r>
          </a:p>
        </p:txBody>
      </p:sp>
      <p:sp>
        <p:nvSpPr>
          <p:cNvPr id="46" name="Oval Callout 45"/>
          <p:cNvSpPr/>
          <p:nvPr/>
        </p:nvSpPr>
        <p:spPr>
          <a:xfrm>
            <a:off x="1329268" y="5467808"/>
            <a:ext cx="667492" cy="447236"/>
          </a:xfrm>
          <a:prstGeom prst="wedgeEllipseCallout">
            <a:avLst>
              <a:gd name="adj1" fmla="val 65915"/>
              <a:gd name="adj2" fmla="val -56096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15.9</a:t>
            </a:r>
          </a:p>
        </p:txBody>
      </p:sp>
      <p:sp>
        <p:nvSpPr>
          <p:cNvPr id="47" name="Oval Callout 46"/>
          <p:cNvSpPr/>
          <p:nvPr/>
        </p:nvSpPr>
        <p:spPr>
          <a:xfrm>
            <a:off x="864544" y="5020572"/>
            <a:ext cx="667492" cy="447236"/>
          </a:xfrm>
          <a:prstGeom prst="wedgeEllipseCallout">
            <a:avLst>
              <a:gd name="adj1" fmla="val 65915"/>
              <a:gd name="adj2" fmla="val -56096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9.6</a:t>
            </a:r>
          </a:p>
        </p:txBody>
      </p:sp>
      <p:sp>
        <p:nvSpPr>
          <p:cNvPr id="48" name="Oval Callout 47"/>
          <p:cNvSpPr/>
          <p:nvPr/>
        </p:nvSpPr>
        <p:spPr>
          <a:xfrm>
            <a:off x="555085" y="4555430"/>
            <a:ext cx="667492" cy="447236"/>
          </a:xfrm>
          <a:prstGeom prst="wedgeEllipseCallout">
            <a:avLst>
              <a:gd name="adj1" fmla="val 65915"/>
              <a:gd name="adj2" fmla="val -56096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11.5</a:t>
            </a:r>
          </a:p>
        </p:txBody>
      </p:sp>
      <p:sp>
        <p:nvSpPr>
          <p:cNvPr id="49" name="Oval Callout 48"/>
          <p:cNvSpPr/>
          <p:nvPr/>
        </p:nvSpPr>
        <p:spPr>
          <a:xfrm>
            <a:off x="361437" y="4045901"/>
            <a:ext cx="667492" cy="447236"/>
          </a:xfrm>
          <a:prstGeom prst="wedgeEllipseCallout">
            <a:avLst>
              <a:gd name="adj1" fmla="val 72238"/>
              <a:gd name="adj2" fmla="val -56096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9.4</a:t>
            </a:r>
          </a:p>
        </p:txBody>
      </p:sp>
      <p:sp>
        <p:nvSpPr>
          <p:cNvPr id="50" name="Oval Callout 49"/>
          <p:cNvSpPr/>
          <p:nvPr/>
        </p:nvSpPr>
        <p:spPr>
          <a:xfrm>
            <a:off x="530798" y="2917492"/>
            <a:ext cx="667492" cy="447236"/>
          </a:xfrm>
          <a:prstGeom prst="wedgeEllipseCallout">
            <a:avLst>
              <a:gd name="adj1" fmla="val 59593"/>
              <a:gd name="adj2" fmla="val 25686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11.4</a:t>
            </a:r>
          </a:p>
        </p:txBody>
      </p:sp>
      <p:sp>
        <p:nvSpPr>
          <p:cNvPr id="51" name="Oval Callout 50"/>
          <p:cNvSpPr/>
          <p:nvPr/>
        </p:nvSpPr>
        <p:spPr>
          <a:xfrm>
            <a:off x="980142" y="2154762"/>
            <a:ext cx="667492" cy="447236"/>
          </a:xfrm>
          <a:prstGeom prst="wedgeEllipseCallout">
            <a:avLst>
              <a:gd name="adj1" fmla="val 55378"/>
              <a:gd name="adj2" fmla="val 44559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8.8</a:t>
            </a:r>
          </a:p>
        </p:txBody>
      </p:sp>
      <p:sp>
        <p:nvSpPr>
          <p:cNvPr id="52" name="Oval Callout 51"/>
          <p:cNvSpPr/>
          <p:nvPr/>
        </p:nvSpPr>
        <p:spPr>
          <a:xfrm>
            <a:off x="1671408" y="1681122"/>
            <a:ext cx="667492" cy="447236"/>
          </a:xfrm>
          <a:prstGeom prst="wedgeEllipseCallout">
            <a:avLst>
              <a:gd name="adj1" fmla="val 55378"/>
              <a:gd name="adj2" fmla="val 44559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15.9</a:t>
            </a:r>
          </a:p>
        </p:txBody>
      </p:sp>
      <p:sp>
        <p:nvSpPr>
          <p:cNvPr id="69" name="Oval Callout 68"/>
          <p:cNvSpPr/>
          <p:nvPr/>
        </p:nvSpPr>
        <p:spPr>
          <a:xfrm>
            <a:off x="9016271" y="1233886"/>
            <a:ext cx="667492" cy="447236"/>
          </a:xfrm>
          <a:prstGeom prst="wedgeEllipseCallout">
            <a:avLst>
              <a:gd name="adj1" fmla="val -33140"/>
              <a:gd name="adj2" fmla="val 69723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12.2</a:t>
            </a:r>
          </a:p>
        </p:txBody>
      </p:sp>
      <p:sp>
        <p:nvSpPr>
          <p:cNvPr id="70" name="Oval Callout 69"/>
          <p:cNvSpPr/>
          <p:nvPr/>
        </p:nvSpPr>
        <p:spPr>
          <a:xfrm>
            <a:off x="9752298" y="1407002"/>
            <a:ext cx="667492" cy="447236"/>
          </a:xfrm>
          <a:prstGeom prst="wedgeEllipseCallout">
            <a:avLst>
              <a:gd name="adj1" fmla="val -50001"/>
              <a:gd name="adj2" fmla="val 76014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9.6</a:t>
            </a:r>
          </a:p>
        </p:txBody>
      </p:sp>
      <p:sp>
        <p:nvSpPr>
          <p:cNvPr id="71" name="Oval Callout 70"/>
          <p:cNvSpPr/>
          <p:nvPr/>
        </p:nvSpPr>
        <p:spPr>
          <a:xfrm>
            <a:off x="10517183" y="1837453"/>
            <a:ext cx="667492" cy="447236"/>
          </a:xfrm>
          <a:prstGeom prst="wedgeEllipseCallout">
            <a:avLst>
              <a:gd name="adj1" fmla="val -60539"/>
              <a:gd name="adj2" fmla="val 76014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21.3</a:t>
            </a:r>
          </a:p>
        </p:txBody>
      </p:sp>
      <p:sp>
        <p:nvSpPr>
          <p:cNvPr id="72" name="Oval Callout 71"/>
          <p:cNvSpPr/>
          <p:nvPr/>
        </p:nvSpPr>
        <p:spPr>
          <a:xfrm>
            <a:off x="10850929" y="2560534"/>
            <a:ext cx="667492" cy="447236"/>
          </a:xfrm>
          <a:prstGeom prst="wedgeEllipseCallout">
            <a:avLst>
              <a:gd name="adj1" fmla="val -58431"/>
              <a:gd name="adj2" fmla="val 63432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9.4</a:t>
            </a:r>
          </a:p>
        </p:txBody>
      </p:sp>
      <p:sp>
        <p:nvSpPr>
          <p:cNvPr id="73" name="Oval Callout 72"/>
          <p:cNvSpPr/>
          <p:nvPr/>
        </p:nvSpPr>
        <p:spPr>
          <a:xfrm>
            <a:off x="10702862" y="4703706"/>
            <a:ext cx="667492" cy="447236"/>
          </a:xfrm>
          <a:prstGeom prst="wedgeEllipseCallout">
            <a:avLst>
              <a:gd name="adj1" fmla="val -55921"/>
              <a:gd name="adj2" fmla="val -63385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8.3</a:t>
            </a:r>
          </a:p>
        </p:txBody>
      </p:sp>
      <p:sp>
        <p:nvSpPr>
          <p:cNvPr id="74" name="Oval Callout 73"/>
          <p:cNvSpPr/>
          <p:nvPr/>
        </p:nvSpPr>
        <p:spPr>
          <a:xfrm>
            <a:off x="10035370" y="5293154"/>
            <a:ext cx="667492" cy="447236"/>
          </a:xfrm>
          <a:prstGeom prst="wedgeEllipseCallout">
            <a:avLst>
              <a:gd name="adj1" fmla="val -53747"/>
              <a:gd name="adj2" fmla="val -60140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9.5</a:t>
            </a:r>
          </a:p>
        </p:txBody>
      </p:sp>
      <p:sp>
        <p:nvSpPr>
          <p:cNvPr id="75" name="Oval Callout 74"/>
          <p:cNvSpPr/>
          <p:nvPr/>
        </p:nvSpPr>
        <p:spPr>
          <a:xfrm>
            <a:off x="9084806" y="5619262"/>
            <a:ext cx="667492" cy="447236"/>
          </a:xfrm>
          <a:prstGeom prst="wedgeEllipseCallout">
            <a:avLst>
              <a:gd name="adj1" fmla="val -3869"/>
              <a:gd name="adj2" fmla="val -72622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10.1</a:t>
            </a:r>
          </a:p>
        </p:txBody>
      </p:sp>
      <p:sp>
        <p:nvSpPr>
          <p:cNvPr id="76" name="Oval Callout 75"/>
          <p:cNvSpPr/>
          <p:nvPr/>
        </p:nvSpPr>
        <p:spPr>
          <a:xfrm>
            <a:off x="7533141" y="5395644"/>
            <a:ext cx="667492" cy="447236"/>
          </a:xfrm>
          <a:prstGeom prst="wedgeEllipseCallout">
            <a:avLst>
              <a:gd name="adj1" fmla="val 65915"/>
              <a:gd name="adj2" fmla="val -56096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11.7</a:t>
            </a:r>
          </a:p>
        </p:txBody>
      </p:sp>
      <p:sp>
        <p:nvSpPr>
          <p:cNvPr id="77" name="Oval Callout 76"/>
          <p:cNvSpPr/>
          <p:nvPr/>
        </p:nvSpPr>
        <p:spPr>
          <a:xfrm>
            <a:off x="6805888" y="4814685"/>
            <a:ext cx="667492" cy="447236"/>
          </a:xfrm>
          <a:prstGeom prst="wedgeEllipseCallout">
            <a:avLst>
              <a:gd name="adj1" fmla="val 65915"/>
              <a:gd name="adj2" fmla="val -56096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8.4</a:t>
            </a:r>
          </a:p>
        </p:txBody>
      </p:sp>
      <p:sp>
        <p:nvSpPr>
          <p:cNvPr id="78" name="Oval Callout 77"/>
          <p:cNvSpPr/>
          <p:nvPr/>
        </p:nvSpPr>
        <p:spPr>
          <a:xfrm>
            <a:off x="6485626" y="4154176"/>
            <a:ext cx="667492" cy="447236"/>
          </a:xfrm>
          <a:prstGeom prst="wedgeEllipseCallout">
            <a:avLst>
              <a:gd name="adj1" fmla="val 65915"/>
              <a:gd name="adj2" fmla="val -56096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9.2</a:t>
            </a:r>
          </a:p>
        </p:txBody>
      </p:sp>
      <p:sp>
        <p:nvSpPr>
          <p:cNvPr id="79" name="Oval Callout 78"/>
          <p:cNvSpPr/>
          <p:nvPr/>
        </p:nvSpPr>
        <p:spPr>
          <a:xfrm>
            <a:off x="10985851" y="3963212"/>
            <a:ext cx="667492" cy="447236"/>
          </a:xfrm>
          <a:prstGeom prst="wedgeEllipseCallout">
            <a:avLst>
              <a:gd name="adj1" fmla="val -68834"/>
              <a:gd name="adj2" fmla="val -74420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9.3</a:t>
            </a:r>
          </a:p>
        </p:txBody>
      </p:sp>
      <p:sp>
        <p:nvSpPr>
          <p:cNvPr id="80" name="Oval Callout 79"/>
          <p:cNvSpPr/>
          <p:nvPr/>
        </p:nvSpPr>
        <p:spPr>
          <a:xfrm>
            <a:off x="6463107" y="2894874"/>
            <a:ext cx="667492" cy="447236"/>
          </a:xfrm>
          <a:prstGeom prst="wedgeEllipseCallout">
            <a:avLst>
              <a:gd name="adj1" fmla="val 59593"/>
              <a:gd name="adj2" fmla="val 25686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9.2</a:t>
            </a:r>
          </a:p>
        </p:txBody>
      </p:sp>
      <p:sp>
        <p:nvSpPr>
          <p:cNvPr id="81" name="Oval Callout 80"/>
          <p:cNvSpPr/>
          <p:nvPr/>
        </p:nvSpPr>
        <p:spPr>
          <a:xfrm>
            <a:off x="6796853" y="2061071"/>
            <a:ext cx="667492" cy="447236"/>
          </a:xfrm>
          <a:prstGeom prst="wedgeEllipseCallout">
            <a:avLst>
              <a:gd name="adj1" fmla="val 55378"/>
              <a:gd name="adj2" fmla="val 44559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8.2</a:t>
            </a:r>
          </a:p>
        </p:txBody>
      </p:sp>
      <p:sp>
        <p:nvSpPr>
          <p:cNvPr id="82" name="Oval Callout 81"/>
          <p:cNvSpPr/>
          <p:nvPr/>
        </p:nvSpPr>
        <p:spPr>
          <a:xfrm>
            <a:off x="7387732" y="1547964"/>
            <a:ext cx="667492" cy="447236"/>
          </a:xfrm>
          <a:prstGeom prst="wedgeEllipseCallout">
            <a:avLst>
              <a:gd name="adj1" fmla="val 55378"/>
              <a:gd name="adj2" fmla="val 44559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9.6</a:t>
            </a: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651469" y="5395644"/>
            <a:ext cx="628379" cy="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H="1">
            <a:off x="2651468" y="5535354"/>
            <a:ext cx="628379" cy="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905126" y="5528301"/>
            <a:ext cx="0" cy="282036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2903709" y="5103594"/>
            <a:ext cx="1" cy="292050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3744015" y="1407002"/>
            <a:ext cx="2146682" cy="4747055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Rounded Rectangular Callout 24"/>
          <p:cNvSpPr/>
          <p:nvPr/>
        </p:nvSpPr>
        <p:spPr>
          <a:xfrm>
            <a:off x="6456330" y="6168571"/>
            <a:ext cx="4297844" cy="689429"/>
          </a:xfrm>
          <a:prstGeom prst="wedgeRoundRectCallout">
            <a:avLst>
              <a:gd name="adj1" fmla="val -67197"/>
              <a:gd name="adj2" fmla="val -82763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These are the bolts gets loosening &amp; oil leak predominantly in field</a:t>
            </a:r>
          </a:p>
        </p:txBody>
      </p:sp>
      <p:sp>
        <p:nvSpPr>
          <p:cNvPr id="85" name="Rounded Rectangle 84"/>
          <p:cNvSpPr/>
          <p:nvPr/>
        </p:nvSpPr>
        <p:spPr>
          <a:xfrm>
            <a:off x="8010005" y="3717888"/>
            <a:ext cx="1638368" cy="702568"/>
          </a:xfrm>
          <a:prstGeom prst="round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16 TG RA1 Axle casing</a:t>
            </a:r>
          </a:p>
        </p:txBody>
      </p:sp>
    </p:spTree>
    <p:extLst>
      <p:ext uri="{BB962C8B-B14F-4D97-AF65-F5344CB8AC3E}">
        <p14:creationId xmlns:p14="http://schemas.microsoft.com/office/powerpoint/2010/main" val="1479487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742006"/>
            <a:ext cx="10972800" cy="7315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/>
              <a:t>DIFFERENTIAL CARRIER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3D8712-1930-4307-AAF2-C718ECB8B04A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6889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BAC7016-0380-4D01-B093-EB2DB5DF82F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67583"/>
            <a:ext cx="762000" cy="1058183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7EBB30B-142B-49F6-B59F-979DE6BF30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6131548"/>
              </p:ext>
            </p:extLst>
          </p:nvPr>
        </p:nvGraphicFramePr>
        <p:xfrm>
          <a:off x="0" y="987964"/>
          <a:ext cx="12191999" cy="5831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5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4423">
                  <a:extLst>
                    <a:ext uri="{9D8B030D-6E8A-4147-A177-3AD203B41FA5}">
                      <a16:colId xmlns:a16="http://schemas.microsoft.com/office/drawing/2014/main" val="4227988045"/>
                    </a:ext>
                  </a:extLst>
                </a:gridCol>
                <a:gridCol w="28225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5316">
                  <a:extLst>
                    <a:ext uri="{9D8B030D-6E8A-4147-A177-3AD203B41FA5}">
                      <a16:colId xmlns:a16="http://schemas.microsoft.com/office/drawing/2014/main" val="3015479297"/>
                    </a:ext>
                  </a:extLst>
                </a:gridCol>
                <a:gridCol w="1076296">
                  <a:extLst>
                    <a:ext uri="{9D8B030D-6E8A-4147-A177-3AD203B41FA5}">
                      <a16:colId xmlns:a16="http://schemas.microsoft.com/office/drawing/2014/main" val="1391310894"/>
                    </a:ext>
                  </a:extLst>
                </a:gridCol>
                <a:gridCol w="2220686">
                  <a:extLst>
                    <a:ext uri="{9D8B030D-6E8A-4147-A177-3AD203B41FA5}">
                      <a16:colId xmlns:a16="http://schemas.microsoft.com/office/drawing/2014/main" val="2048690437"/>
                    </a:ext>
                  </a:extLst>
                </a:gridCol>
                <a:gridCol w="1477433">
                  <a:extLst>
                    <a:ext uri="{9D8B030D-6E8A-4147-A177-3AD203B41FA5}">
                      <a16:colId xmlns:a16="http://schemas.microsoft.com/office/drawing/2014/main" val="3551572008"/>
                    </a:ext>
                  </a:extLst>
                </a:gridCol>
                <a:gridCol w="1191743">
                  <a:extLst>
                    <a:ext uri="{9D8B030D-6E8A-4147-A177-3AD203B41FA5}">
                      <a16:colId xmlns:a16="http://schemas.microsoft.com/office/drawing/2014/main" val="3470359945"/>
                    </a:ext>
                  </a:extLst>
                </a:gridCol>
              </a:tblGrid>
              <a:tr h="286565">
                <a:tc rowSpan="2" grid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Complaint / Problem details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4"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kern="1200" baseline="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Diff carrier crack at 4 O’ Clock position in Meritor MT149.7 axle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Issue status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RL5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541415"/>
                  </a:ext>
                </a:extLst>
              </a:tr>
              <a:tr h="286565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Issue grade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V1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7397094"/>
                  </a:ext>
                </a:extLst>
              </a:tr>
              <a:tr h="286565">
                <a:tc grid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Model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400" dirty="0">
                          <a:effectLst/>
                          <a:latin typeface="+mj-lt"/>
                        </a:rPr>
                        <a:t>6x4 Tipper &amp; 8x4 Tipper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Failure Hrs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113-3992 hours (85% &gt; 500H)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91437" marR="91437" marT="45728" marB="45728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DOF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Till Sep’22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565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Mfg plant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+mj-lt"/>
                        </a:rPr>
                        <a:t>H2 &amp; PNR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No of cases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72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Resp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PD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401">
                <a:tc rowSpan="2">
                  <a:txBody>
                    <a:bodyPr/>
                    <a:lstStyle/>
                    <a:p>
                      <a:pPr marL="0" lv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 b="1" u="non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Observation/ Root cause</a:t>
                      </a:r>
                    </a:p>
                  </a:txBody>
                  <a:tcPr marL="91437" marR="91437" marT="45728" marB="45728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rowSpan="2" gridSpan="4">
                  <a:txBody>
                    <a:bodyPr/>
                    <a:lstStyle/>
                    <a:p>
                      <a:pPr marL="0" indent="0">
                        <a:spcAft>
                          <a:spcPts val="156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b="1" i="0" u="none" dirty="0">
                          <a:solidFill>
                            <a:schemeClr val="tx1"/>
                          </a:solidFill>
                          <a:latin typeface="+mn-lt"/>
                        </a:rPr>
                        <a:t>Observation:</a:t>
                      </a:r>
                      <a:endParaRPr lang="en-US" sz="1400" b="0" i="0" u="none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342900" lvl="0" indent="-342900">
                        <a:lnSpc>
                          <a:spcPct val="100000"/>
                        </a:lnSpc>
                        <a:buFont typeface="+mj-lt"/>
                        <a:buAutoNum type="arabicPeriod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Failure specific to RA1 MT149.7 Tandem axle in 6x4 and 8x4 Tipper</a:t>
                      </a:r>
                    </a:p>
                    <a:p>
                      <a:pPr marL="342900" marR="0" lvl="0" indent="-34290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Failed carriers conforms</a:t>
                      </a:r>
                      <a:r>
                        <a:rPr lang="en-US" sz="14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Meritor spec.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Differential carrier material found equivalent to SG 450/10 based on hardness and microstructure observations. Fracture surface shows crack initiation from corner and propagating inner to outer. </a:t>
                      </a:r>
                    </a:p>
                    <a:p>
                      <a:pPr marL="342900" marR="0" lvl="0" indent="-34290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Failures are observed in BS4 Models also. 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buFont typeface="+mj-lt"/>
                        <a:buAutoNum type="arabicPeriod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Based on initial analysis, noticed that RIB on Adjuster Ring area at 4’o clock position is missing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buFont typeface="+mj-lt"/>
                        <a:buAutoNum type="arabicPeriod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 verifying different types of Diff carriers, the Rib was present in earlier models which was produced in December 2014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buFont typeface="+mj-lt"/>
                        <a:buAutoNum type="arabicPeriod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Availability of RIBs verified in other axle make (M/s Dana) and same found available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>
                        <a:spcAft>
                          <a:spcPts val="156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Root cause:</a:t>
                      </a:r>
                    </a:p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6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 carrier was introduced in early 2016 as part of VAVE initiative and suspect the RIB was removed at 4 O’ clock position during that time. The rib removal will increase deflection and stress at the location. In addition, fettling process will create sharp edges which makes it more vulnerable.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Photos / Illustration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marL="115888" marR="0" lvl="0" indent="-1158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200" b="1" kern="1200" baseline="0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Illustration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797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latin typeface="+mn-lt"/>
                        </a:rPr>
                        <a:t>v</a:t>
                      </a: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717420"/>
                  </a:ext>
                </a:extLst>
              </a:tr>
              <a:tr h="9418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u="non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Action</a:t>
                      </a:r>
                    </a:p>
                  </a:txBody>
                  <a:tcPr marL="91437" marR="91437" marT="45728" marB="45728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6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sz="1400" b="1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Interim actions: </a:t>
                      </a:r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Fettling process at Tier II supplier ensured free from digging mark. C: Jun’22</a:t>
                      </a:r>
                      <a:endParaRPr lang="en-IN" sz="1400" b="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6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sz="1400" b="1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Permanent actions :</a:t>
                      </a:r>
                      <a:endParaRPr lang="en-IN" sz="14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914378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+mn-lt"/>
                        </a:rPr>
                        <a:t>The removed rib at 4 O’ clock position will be reintroduced in 15i-Fwd Carrier (15 bolt version). C: Jan’23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endParaRPr lang="en-US" sz="1600" b="1" u="sng" kern="1200" baseline="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111125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u="none" kern="1200" baseline="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" name="Title 76"/>
          <p:cNvSpPr txBox="1">
            <a:spLocks/>
          </p:cNvSpPr>
          <p:nvPr/>
        </p:nvSpPr>
        <p:spPr bwMode="auto">
          <a:xfrm>
            <a:off x="670559" y="11248"/>
            <a:ext cx="10358511" cy="927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0755" tIns="60361" rIns="120755" bIns="60361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i="0">
                <a:solidFill>
                  <a:schemeClr val="bg1"/>
                </a:solidFill>
                <a:latin typeface="Calibri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9pPr>
          </a:lstStyle>
          <a:p>
            <a:pPr lvl="0"/>
            <a:r>
              <a:rPr lang="en-US" b="1" dirty="0">
                <a:solidFill>
                  <a:prstClr val="black"/>
                </a:solidFill>
              </a:rPr>
              <a:t>Diff carrier crack @ 4 O’ clock position – Meritor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3335" y="2745545"/>
            <a:ext cx="1710690" cy="380153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18512" y="2969036"/>
            <a:ext cx="1304153" cy="19163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3" name="Oval Callout 12"/>
          <p:cNvSpPr/>
          <p:nvPr/>
        </p:nvSpPr>
        <p:spPr>
          <a:xfrm>
            <a:off x="9778882" y="3770754"/>
            <a:ext cx="458338" cy="712590"/>
          </a:xfrm>
          <a:prstGeom prst="wedgeEllipseCallout">
            <a:avLst>
              <a:gd name="adj1" fmla="val -406540"/>
              <a:gd name="adj2" fmla="val 46541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61" b="3488"/>
          <a:stretch/>
        </p:blipFill>
        <p:spPr>
          <a:xfrm>
            <a:off x="9054025" y="4980498"/>
            <a:ext cx="2927684" cy="134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552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BAC7016-0380-4D01-B093-EB2DB5DF82F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67583"/>
            <a:ext cx="762000" cy="1058183"/>
          </a:xfrm>
          <a:prstGeom prst="rect">
            <a:avLst/>
          </a:prstGeom>
        </p:spPr>
      </p:pic>
      <p:sp>
        <p:nvSpPr>
          <p:cNvPr id="8" name="Title 76"/>
          <p:cNvSpPr txBox="1">
            <a:spLocks/>
          </p:cNvSpPr>
          <p:nvPr/>
        </p:nvSpPr>
        <p:spPr bwMode="auto">
          <a:xfrm>
            <a:off x="670560" y="11248"/>
            <a:ext cx="9925618" cy="927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0755" tIns="60361" rIns="120755" bIns="60361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i="0">
                <a:solidFill>
                  <a:schemeClr val="bg1"/>
                </a:solidFill>
                <a:latin typeface="Calibri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9pPr>
          </a:lstStyle>
          <a:p>
            <a:pPr lvl="0"/>
            <a:r>
              <a:rPr lang="en-US" b="1" dirty="0">
                <a:solidFill>
                  <a:prstClr val="black"/>
                </a:solidFill>
              </a:rPr>
              <a:t>Diff carrier crack @ 4 O’ clock position - Meritor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>Interim action &amp; Permanent action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08593" y="1074120"/>
            <a:ext cx="5485139" cy="40435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1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Before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501028" y="1074832"/>
            <a:ext cx="5485139" cy="40364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1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After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51863" r="6126" b="7821"/>
          <a:stretch/>
        </p:blipFill>
        <p:spPr>
          <a:xfrm>
            <a:off x="7723163" y="1551425"/>
            <a:ext cx="2321169" cy="26206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5666" r="56011"/>
          <a:stretch/>
        </p:blipFill>
        <p:spPr>
          <a:xfrm>
            <a:off x="2147669" y="1561994"/>
            <a:ext cx="2002300" cy="26883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t="37988" r="58787" b="7425"/>
          <a:stretch/>
        </p:blipFill>
        <p:spPr>
          <a:xfrm>
            <a:off x="1210994" y="4333909"/>
            <a:ext cx="3248464" cy="21653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l="61244" t="37988" b="8134"/>
          <a:stretch/>
        </p:blipFill>
        <p:spPr>
          <a:xfrm>
            <a:off x="7541375" y="4333907"/>
            <a:ext cx="3054803" cy="213723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73967" y="2602101"/>
            <a:ext cx="1024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INTERIM ACTION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4746" y="5120218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PERMANENT ACTION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4228320"/>
            <a:ext cx="121920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379808" y="6499275"/>
            <a:ext cx="3317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MT149.7 without RIB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224772" y="6499275"/>
            <a:ext cx="3317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MT15i with RIB</a:t>
            </a:r>
          </a:p>
        </p:txBody>
      </p:sp>
    </p:spTree>
    <p:extLst>
      <p:ext uri="{BB962C8B-B14F-4D97-AF65-F5344CB8AC3E}">
        <p14:creationId xmlns:p14="http://schemas.microsoft.com/office/powerpoint/2010/main" val="484354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BAC7016-0380-4D01-B093-EB2DB5DF82F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67583"/>
            <a:ext cx="762000" cy="1058183"/>
          </a:xfrm>
          <a:prstGeom prst="rect">
            <a:avLst/>
          </a:prstGeom>
        </p:spPr>
      </p:pic>
      <p:sp>
        <p:nvSpPr>
          <p:cNvPr id="8" name="Title 76"/>
          <p:cNvSpPr txBox="1">
            <a:spLocks/>
          </p:cNvSpPr>
          <p:nvPr/>
        </p:nvSpPr>
        <p:spPr bwMode="auto">
          <a:xfrm>
            <a:off x="670560" y="11248"/>
            <a:ext cx="9925618" cy="927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0755" tIns="60361" rIns="120755" bIns="60361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i="0">
                <a:solidFill>
                  <a:schemeClr val="bg1"/>
                </a:solidFill>
                <a:latin typeface="Calibri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9pPr>
          </a:lstStyle>
          <a:p>
            <a:pPr lvl="0"/>
            <a:r>
              <a:rPr lang="en-US" b="1" dirty="0">
                <a:solidFill>
                  <a:prstClr val="black"/>
                </a:solidFill>
              </a:rPr>
              <a:t>Diff carrier crack @ 4 O’ clock position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>Permanent action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08593" y="1074120"/>
            <a:ext cx="5485139" cy="40435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1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Before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501028" y="1074832"/>
            <a:ext cx="5485139" cy="40364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1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After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-1" t="18666" r="79549" b="17077"/>
          <a:stretch/>
        </p:blipFill>
        <p:spPr>
          <a:xfrm>
            <a:off x="1495863" y="1614245"/>
            <a:ext cx="2494671" cy="44067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22761" t="18666" r="48102" b="6872"/>
          <a:stretch/>
        </p:blipFill>
        <p:spPr>
          <a:xfrm>
            <a:off x="7466514" y="1614957"/>
            <a:ext cx="3554165" cy="510657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06646" y="6284818"/>
            <a:ext cx="3317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MT 149.7 with 14 Bolt holes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31988" y="6100471"/>
            <a:ext cx="5598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MT 15i with 15 Bolt holes</a:t>
            </a:r>
          </a:p>
          <a:p>
            <a:pPr algn="ctr"/>
            <a:r>
              <a:rPr lang="en-US" b="1" dirty="0"/>
              <a:t>(A Bolt added at 8 O’ clock in RA1 and 4 O’ clock in RA2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058551" y="1730326"/>
            <a:ext cx="815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58551" y="4132032"/>
            <a:ext cx="815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72859" y="1614245"/>
            <a:ext cx="815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372859" y="4015951"/>
            <a:ext cx="815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RA2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8899" y="1561994"/>
            <a:ext cx="1693445" cy="35124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0093" y="3666133"/>
            <a:ext cx="1693445" cy="35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251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3D8712-1930-4307-AAF2-C718ECB8B04A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1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1439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DEE26D5C61E2B42B63761096BAEAE78" ma:contentTypeVersion="16" ma:contentTypeDescription="Create a new document." ma:contentTypeScope="" ma:versionID="a34341bde7e0f655c89a9ecfdd41278e">
  <xsd:schema xmlns:xsd="http://www.w3.org/2001/XMLSchema" xmlns:xs="http://www.w3.org/2001/XMLSchema" xmlns:p="http://schemas.microsoft.com/office/2006/metadata/properties" xmlns:ns2="d31e0a95-96b0-4411-a18f-e4fd582fb3ee" xmlns:ns3="6ba8794d-3c15-4947-888c-3ef7f0f56fa7" targetNamespace="http://schemas.microsoft.com/office/2006/metadata/properties" ma:root="true" ma:fieldsID="beda5db868f568a54bbe5920294db2ef" ns2:_="" ns3:_="">
    <xsd:import namespace="d31e0a95-96b0-4411-a18f-e4fd582fb3ee"/>
    <xsd:import namespace="6ba8794d-3c15-4947-888c-3ef7f0f56f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1e0a95-96b0-4411-a18f-e4fd582fb3e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92505fa-fe31-4319-891a-6f90768357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a8794d-3c15-4947-888c-3ef7f0f56fa7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c8b0432-b299-4f93-862d-ce8eed9c82da}" ma:internalName="TaxCatchAll" ma:showField="CatchAllData" ma:web="6ba8794d-3c15-4947-888c-3ef7f0f56f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31e0a95-96b0-4411-a18f-e4fd582fb3ee">
      <Terms xmlns="http://schemas.microsoft.com/office/infopath/2007/PartnerControls"/>
    </lcf76f155ced4ddcb4097134ff3c332f>
    <TaxCatchAll xmlns="6ba8794d-3c15-4947-888c-3ef7f0f56fa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95A4E6-0164-45B2-8A01-91D2CC1FD8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31e0a95-96b0-4411-a18f-e4fd582fb3ee"/>
    <ds:schemaRef ds:uri="6ba8794d-3c15-4947-888c-3ef7f0f56f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37C0994-3170-4A05-A0F2-EA1435EAA83A}">
  <ds:schemaRefs>
    <ds:schemaRef ds:uri="http://schemas.microsoft.com/office/2006/metadata/properties"/>
    <ds:schemaRef ds:uri="http://schemas.microsoft.com/office/infopath/2007/PartnerControls"/>
    <ds:schemaRef ds:uri="http://purl.org/dc/dcmitype/"/>
    <ds:schemaRef ds:uri="http://schemas.microsoft.com/office/2006/documentManagement/types"/>
    <ds:schemaRef ds:uri="d31e0a95-96b0-4411-a18f-e4fd582fb3ee"/>
    <ds:schemaRef ds:uri="http://schemas.openxmlformats.org/package/2006/metadata/core-properties"/>
    <ds:schemaRef ds:uri="http://purl.org/dc/terms/"/>
    <ds:schemaRef ds:uri="http://www.w3.org/XML/1998/namespace"/>
    <ds:schemaRef ds:uri="6ba8794d-3c15-4947-888c-3ef7f0f56fa7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FC70D289-0506-4842-B4C7-45DC02BF2A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21754</TotalTime>
  <Words>1150</Words>
  <Application>Microsoft Office PowerPoint</Application>
  <PresentationFormat>Widescreen</PresentationFormat>
  <Paragraphs>291</Paragraphs>
  <Slides>23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5" baseType="lpstr">
      <vt:lpstr>Custom Design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Differential Carrier Types</vt:lpstr>
      <vt:lpstr>Differential Carrier Types</vt:lpstr>
      <vt:lpstr>Differential Carrier Types - Meritor</vt:lpstr>
      <vt:lpstr>Differential Carrier Types - Meritor</vt:lpstr>
      <vt:lpstr>Differential Carrier Types - DANA</vt:lpstr>
      <vt:lpstr>Differential Carrier Types - DANA</vt:lpstr>
      <vt:lpstr>MT149.7 DIFFERENTIAL CARRIER</vt:lpstr>
      <vt:lpstr>Differential carrier crack at 4’o clock position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Spares Meet  R Sivanesan</dc:title>
  <dc:creator>Divya Santharam (SVP-CQ's Office)</dc:creator>
  <cp:lastModifiedBy>Pranesh G (CQ – Field quality)</cp:lastModifiedBy>
  <cp:revision>1924</cp:revision>
  <cp:lastPrinted>2023-04-19T08:56:41Z</cp:lastPrinted>
  <dcterms:created xsi:type="dcterms:W3CDTF">2017-04-10T16:07:56Z</dcterms:created>
  <dcterms:modified xsi:type="dcterms:W3CDTF">2023-05-06T06:46:21Z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0x0101003DEE26D5C61E2B42B63761096BAEAE78</vt:lpwstr>
  </property>
  <property fmtid="{D5CDD505-2E9C-101B-9397-08002B2CF9AE}" pid="3" name="MediaServiceImageTags">
    <vt:lpwstr/>
  </property>
</Properties>
</file>

<file path=docProps/thumbnail.jpeg>
</file>